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20" r:id="rId1"/>
  </p:sldMasterIdLst>
  <p:notesMasterIdLst>
    <p:notesMasterId r:id="rId39"/>
  </p:notesMasterIdLst>
  <p:sldIdLst>
    <p:sldId id="256" r:id="rId2"/>
    <p:sldId id="257" r:id="rId3"/>
    <p:sldId id="265" r:id="rId4"/>
    <p:sldId id="260" r:id="rId5"/>
    <p:sldId id="261" r:id="rId6"/>
    <p:sldId id="264" r:id="rId7"/>
    <p:sldId id="263" r:id="rId8"/>
    <p:sldId id="266" r:id="rId9"/>
    <p:sldId id="262" r:id="rId10"/>
    <p:sldId id="267" r:id="rId11"/>
    <p:sldId id="268" r:id="rId12"/>
    <p:sldId id="269" r:id="rId13"/>
    <p:sldId id="271" r:id="rId14"/>
    <p:sldId id="270" r:id="rId15"/>
    <p:sldId id="278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5" r:id="rId37"/>
    <p:sldId id="294" r:id="rId38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ABAB"/>
    <a:srgbClr val="181717"/>
    <a:srgbClr val="B8B8B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32" autoAdjust="0"/>
  </p:normalViewPr>
  <p:slideViewPr>
    <p:cSldViewPr snapToGrid="0">
      <p:cViewPr varScale="1">
        <p:scale>
          <a:sx n="40" d="100"/>
          <a:sy n="40" d="100"/>
        </p:scale>
        <p:origin x="72" y="2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dirty="0" smtClean="0"/>
              <a:t>HOUEKPETODJI 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2227AF-5DD4-4D45-8DD9-7D5D976F5A25}" type="slidenum">
              <a:rPr lang="en-US" smtClean="0"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227AF-5DD4-4D45-8DD9-7D5D976F5A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6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227AF-5DD4-4D45-8DD9-7D5D976F5A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3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227AF-5DD4-4D45-8DD9-7D5D976F5A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79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227AF-5DD4-4D45-8DD9-7D5D976F5A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89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227AF-5DD4-4D45-8DD9-7D5D976F5A2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87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227AF-5DD4-4D45-8DD9-7D5D976F5A2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2927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227AF-5DD4-4D45-8DD9-7D5D976F5A2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491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227AF-5DD4-4D45-8DD9-7D5D976F5A2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815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227AF-5DD4-4D45-8DD9-7D5D976F5A2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33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3A730-A4E3-47B9-9DB3-0CAC90E056E0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82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F14EB3-29D0-4283-A316-07D795F58E5C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38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8BB3B-E853-4941-98B0-097B69520454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676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sz="11200" spc="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Title Text</a:t>
            </a:r>
          </a:p>
        </p:txBody>
      </p:sp>
      <p:sp>
        <p:nvSpPr>
          <p:cNvPr id="15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solidFill>
                  <a:srgbClr val="000000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323282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‹N°›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750533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F8B17-CF77-4407-B62F-247A0A4F714A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184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68AC0-9EC7-49D4-8EE7-248F3529B39E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301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5E2C8-FA89-4E95-B5DC-3FF3F4C8A5E0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6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69D81-A992-447F-A616-41BD7C6E8FF8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645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1BF3A-0F8E-4066-BADD-019B6B3ABD56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075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3B28D-238B-43C2-9E38-C787B9BA4E2F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23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0A680-BF14-435B-97F7-28DF34772838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9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9922C-C6DB-4AA8-B415-73BB3A141F8D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13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E9384-99CE-4A1E-A3C0-E8FF9E263B77}" type="datetime1">
              <a:rPr lang="fr-FR" smtClean="0"/>
              <a:t>18/06/2020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68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</p:sldLayoutIdLst>
  <p:hf hdr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>
              <a:lumMod val="5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ST:"/>
          <p:cNvSpPr txBox="1">
            <a:spLocks noGrp="1"/>
          </p:cNvSpPr>
          <p:nvPr>
            <p:ph type="title"/>
          </p:nvPr>
        </p:nvSpPr>
        <p:spPr>
          <a:xfrm>
            <a:off x="1847088" y="2291528"/>
            <a:ext cx="18381288" cy="228146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42937">
              <a:defRPr sz="3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fr-FR" sz="4800" dirty="0" smtClean="0"/>
              <a:t>CST: Analyse multi-facettes et opérationnelle pour la transformation des systèmes d’information  </a:t>
            </a:r>
            <a:endParaRPr lang="fr-FR" sz="4800" dirty="0"/>
          </a:p>
        </p:txBody>
      </p:sp>
      <p:sp>
        <p:nvSpPr>
          <p:cNvPr id="161" name="HOUEKPETODJI M.Honoré…"/>
          <p:cNvSpPr txBox="1">
            <a:spLocks noGrp="1"/>
          </p:cNvSpPr>
          <p:nvPr>
            <p:ph type="body" sz="quarter" idx="1"/>
          </p:nvPr>
        </p:nvSpPr>
        <p:spPr>
          <a:xfrm>
            <a:off x="7415502" y="4914850"/>
            <a:ext cx="7331368" cy="282853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 sz="4200"/>
            </a:pPr>
            <a:r>
              <a:rPr lang="fr-FR" dirty="0" smtClean="0"/>
              <a:t>HOUEKPETODJI </a:t>
            </a:r>
            <a:r>
              <a:rPr lang="fr-FR" dirty="0" err="1" smtClean="0"/>
              <a:t>M.Honoré</a:t>
            </a:r>
            <a:endParaRPr lang="fr-FR" dirty="0" smtClean="0"/>
          </a:p>
          <a:p>
            <a:pPr>
              <a:defRPr sz="4200" u="sng"/>
            </a:pPr>
            <a:r>
              <a:rPr lang="fr-FR" dirty="0" smtClean="0"/>
              <a:t>honore.houekpetodji@inria.fr</a:t>
            </a:r>
          </a:p>
          <a:p>
            <a:pPr>
              <a:defRPr sz="4200"/>
            </a:pPr>
            <a:r>
              <a:rPr lang="fr-FR" dirty="0" smtClean="0"/>
              <a:t> Doctorat (CIFRE avec CIM)</a:t>
            </a:r>
          </a:p>
          <a:p>
            <a:pPr>
              <a:defRPr sz="4200"/>
            </a:pPr>
            <a:r>
              <a:rPr lang="fr-FR" dirty="0" smtClean="0"/>
              <a:t>Université de Lille</a:t>
            </a:r>
            <a:endParaRPr lang="fr-FR" dirty="0"/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31776" y="13073062"/>
            <a:ext cx="310923" cy="47767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>
            <a:normAutofit lnSpcReduction="10000"/>
          </a:bodyPr>
          <a:lstStyle/>
          <a:p>
            <a:fld id="{86CB4B4D-7CA3-9044-876B-883B54F8677D}" type="slidenum">
              <a:rPr lang="fr-FR" smtClean="0"/>
              <a:t>1</a:t>
            </a:fld>
            <a:endParaRPr lang="fr-FR" dirty="0"/>
          </a:p>
        </p:txBody>
      </p:sp>
      <p:sp>
        <p:nvSpPr>
          <p:cNvPr id="162" name="Stephane Ducasse…"/>
          <p:cNvSpPr txBox="1"/>
          <p:nvPr/>
        </p:nvSpPr>
        <p:spPr>
          <a:xfrm>
            <a:off x="3505471" y="9592118"/>
            <a:ext cx="9016474" cy="2673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FR" dirty="0" err="1" smtClean="0"/>
              <a:t>Stephane</a:t>
            </a:r>
            <a:r>
              <a:rPr lang="fr-FR" dirty="0" smtClean="0"/>
              <a:t> Ducasse</a:t>
            </a:r>
          </a:p>
          <a:p>
            <a:pPr algn="ctr" defTabSz="821531">
              <a:lnSpc>
                <a:spcPct val="100000"/>
              </a:lnSpc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FR" dirty="0" smtClean="0"/>
              <a:t>RMOD INRIA</a:t>
            </a:r>
          </a:p>
          <a:p>
            <a:pPr algn="ctr" defTabSz="821531">
              <a:lnSpc>
                <a:spcPct val="100000"/>
              </a:lnSpc>
              <a:spcBef>
                <a:spcPts val="0"/>
              </a:spcBef>
              <a:defRPr sz="4200" u="sng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FR" dirty="0" smtClean="0"/>
              <a:t>stephane.ducasse@inria.fr </a:t>
            </a:r>
            <a:endParaRPr lang="fr-FR" dirty="0"/>
          </a:p>
        </p:txBody>
      </p:sp>
      <p:sp>
        <p:nvSpPr>
          <p:cNvPr id="163" name="sous la supervision de:"/>
          <p:cNvSpPr txBox="1"/>
          <p:nvPr/>
        </p:nvSpPr>
        <p:spPr>
          <a:xfrm>
            <a:off x="3111035" y="8380173"/>
            <a:ext cx="4720186" cy="575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ctr" defTabSz="821531">
              <a:lnSpc>
                <a:spcPct val="100000"/>
              </a:lnSpc>
              <a:spcBef>
                <a:spcPts val="0"/>
              </a:spcBef>
              <a:defRPr sz="20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fr-FR" sz="2800" dirty="0" smtClean="0"/>
              <a:t>sous la supervision de:</a:t>
            </a:r>
            <a:endParaRPr lang="fr-FR" sz="2800" dirty="0"/>
          </a:p>
        </p:txBody>
      </p:sp>
      <p:sp>
        <p:nvSpPr>
          <p:cNvPr id="164" name="Nicolas Anquetil…"/>
          <p:cNvSpPr txBox="1"/>
          <p:nvPr/>
        </p:nvSpPr>
        <p:spPr>
          <a:xfrm>
            <a:off x="12232753" y="9770712"/>
            <a:ext cx="9016474" cy="2673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>
            <a:normAutofit/>
          </a:bodyPr>
          <a:lstStyle/>
          <a:p>
            <a:pPr algn="ctr" defTabSz="821531">
              <a:lnSpc>
                <a:spcPct val="100000"/>
              </a:lnSpc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FR" dirty="0" smtClean="0"/>
              <a:t>Nicolas Anquetil</a:t>
            </a:r>
          </a:p>
          <a:p>
            <a:pPr algn="ctr" defTabSz="821531">
              <a:lnSpc>
                <a:spcPct val="100000"/>
              </a:lnSpc>
              <a:spcBef>
                <a:spcPts val="0"/>
              </a:spcBef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FR" dirty="0" smtClean="0"/>
              <a:t>RMOD INRIA</a:t>
            </a:r>
          </a:p>
          <a:p>
            <a:pPr algn="ctr" defTabSz="821531">
              <a:lnSpc>
                <a:spcPct val="100000"/>
              </a:lnSpc>
              <a:spcBef>
                <a:spcPts val="0"/>
              </a:spcBef>
              <a:defRPr sz="4200" u="sng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fr-FR" dirty="0" smtClean="0"/>
              <a:t>nicolas.Anquetil@inria.fr  </a:t>
            </a:r>
            <a:endParaRPr lang="fr-FR" dirty="0"/>
          </a:p>
        </p:txBody>
      </p:sp>
      <p:pic>
        <p:nvPicPr>
          <p:cNvPr id="165" name="ul.png" descr="u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1034" y="36143"/>
            <a:ext cx="3011258" cy="14479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rmod.png" descr="rmo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72742" y="53578"/>
            <a:ext cx="2293024" cy="2293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logo-cim.jpg" descr="logo-cim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381750" y="53578"/>
            <a:ext cx="1841005" cy="18410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ogo-inria.png" descr="logo-inri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69167" y="341379"/>
            <a:ext cx="2743646" cy="8374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982665"/>
            <a:ext cx="21031200" cy="2651126"/>
          </a:xfrm>
        </p:spPr>
        <p:txBody>
          <a:bodyPr/>
          <a:lstStyle/>
          <a:p>
            <a:pPr algn="ctr"/>
            <a:r>
              <a:rPr lang="fr-FR" dirty="0" err="1" smtClean="0"/>
              <a:t>Izy</a:t>
            </a:r>
            <a:r>
              <a:rPr lang="fr-FR" dirty="0" smtClean="0"/>
              <a:t> </a:t>
            </a:r>
            <a:r>
              <a:rPr lang="fr-FR" dirty="0" err="1" smtClean="0"/>
              <a:t>Protect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noProof="0" dirty="0" smtClean="0"/>
              <a:t>Pas de système de gestion de version</a:t>
            </a:r>
          </a:p>
          <a:p>
            <a:endParaRPr lang="fr-FR" noProof="0" dirty="0" smtClean="0"/>
          </a:p>
          <a:p>
            <a:r>
              <a:rPr lang="fr-FR" noProof="0" dirty="0" smtClean="0"/>
              <a:t>&gt; 3,000,000 lignes de code</a:t>
            </a:r>
          </a:p>
          <a:p>
            <a:pPr marL="0" indent="0">
              <a:buNone/>
            </a:pPr>
            <a:endParaRPr lang="fr-FR" noProof="0" dirty="0" smtClean="0"/>
          </a:p>
          <a:p>
            <a:r>
              <a:rPr lang="fr-FR" noProof="0" dirty="0" smtClean="0"/>
              <a:t>Difficile à maintenir:  “Travailler devient de plus en plus compliquer. On fait juste ce qu’on peut pour livrer au client.” </a:t>
            </a:r>
          </a:p>
          <a:p>
            <a:pPr marL="0" indent="0">
              <a:buNone/>
            </a:pPr>
            <a:endParaRPr lang="fr-FR" noProof="0" dirty="0" smtClean="0"/>
          </a:p>
          <a:p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23668893" y="12700000"/>
            <a:ext cx="715108" cy="523631"/>
          </a:xfrm>
        </p:spPr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866" y="3271840"/>
            <a:ext cx="4004518" cy="4397485"/>
          </a:xfrm>
          <a:prstGeom prst="rect">
            <a:avLst/>
          </a:prstGeom>
        </p:spPr>
      </p:pic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grpSp>
        <p:nvGrpSpPr>
          <p:cNvPr id="25" name="Groupe 24"/>
          <p:cNvGrpSpPr/>
          <p:nvPr/>
        </p:nvGrpSpPr>
        <p:grpSpPr>
          <a:xfrm>
            <a:off x="1003082" y="217809"/>
            <a:ext cx="20379810" cy="1210497"/>
            <a:chOff x="1105687" y="268424"/>
            <a:chExt cx="20379810" cy="1210497"/>
          </a:xfrm>
        </p:grpSpPr>
        <p:grpSp>
          <p:nvGrpSpPr>
            <p:cNvPr id="26" name="Groupe 25"/>
            <p:cNvGrpSpPr/>
            <p:nvPr/>
          </p:nvGrpSpPr>
          <p:grpSpPr>
            <a:xfrm>
              <a:off x="1105687" y="268424"/>
              <a:ext cx="20379810" cy="1210497"/>
              <a:chOff x="360735" y="285617"/>
              <a:chExt cx="20379810" cy="1210497"/>
            </a:xfrm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29" name="Rectangle à coins arrondis 28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Etat de l’art</a:t>
                </a:r>
              </a:p>
            </p:txBody>
          </p:sp>
          <p:sp>
            <p:nvSpPr>
              <p:cNvPr id="30" name="Rectangle à coins arrondis 29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8510091" y="285617"/>
                <a:ext cx="2230454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7" name="Rectangle à coins arrondis 26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>
                      <a:lumMod val="65000"/>
                    </a:schemeClr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842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982665"/>
            <a:ext cx="21031200" cy="2651126"/>
          </a:xfrm>
        </p:spPr>
        <p:txBody>
          <a:bodyPr/>
          <a:lstStyle/>
          <a:p>
            <a:pPr algn="ctr"/>
            <a:r>
              <a:rPr lang="fr-FR" dirty="0" err="1" smtClean="0"/>
              <a:t>Powerbuilder</a:t>
            </a:r>
            <a:r>
              <a:rPr lang="fr-FR" dirty="0" smtClean="0"/>
              <a:t> 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</a:t>
            </a:r>
            <a:r>
              <a:rPr lang="fr-FR" baseline="30000" dirty="0" smtClean="0"/>
              <a:t>ère</a:t>
            </a:r>
            <a:r>
              <a:rPr lang="fr-FR" dirty="0" smtClean="0"/>
              <a:t> version Juillet 1992 </a:t>
            </a:r>
            <a:endParaRPr lang="en-US" dirty="0"/>
          </a:p>
          <a:p>
            <a:endParaRPr lang="fr-FR" dirty="0" smtClean="0"/>
          </a:p>
          <a:p>
            <a:r>
              <a:rPr lang="fr-FR" dirty="0" smtClean="0"/>
              <a:t>N’est pas complètement orienté objet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Une</a:t>
            </a:r>
            <a:r>
              <a:rPr lang="en-US" dirty="0" smtClean="0"/>
              <a:t> </a:t>
            </a:r>
            <a:r>
              <a:rPr lang="en-US" dirty="0" err="1" smtClean="0"/>
              <a:t>DataWindow</a:t>
            </a:r>
            <a:r>
              <a:rPr lang="en-US" dirty="0" smtClean="0"/>
              <a:t> ne </a:t>
            </a:r>
            <a:r>
              <a:rPr lang="fr-FR" dirty="0" smtClean="0"/>
              <a:t>peut</a:t>
            </a:r>
            <a:r>
              <a:rPr lang="en-US" dirty="0" smtClean="0"/>
              <a:t> </a:t>
            </a:r>
            <a:r>
              <a:rPr lang="en-US" dirty="0" smtClean="0"/>
              <a:t>pas </a:t>
            </a:r>
            <a:r>
              <a:rPr lang="fr-FR" dirty="0" smtClean="0"/>
              <a:t>être</a:t>
            </a:r>
            <a:r>
              <a:rPr lang="en-US" dirty="0" smtClean="0"/>
              <a:t> </a:t>
            </a:r>
            <a:r>
              <a:rPr lang="fr-FR" dirty="0" smtClean="0"/>
              <a:t>hériter</a:t>
            </a:r>
          </a:p>
          <a:p>
            <a:pPr lvl="1"/>
            <a:endParaRPr lang="fr-FR" dirty="0" smtClean="0"/>
          </a:p>
          <a:p>
            <a:r>
              <a:rPr lang="fr-FR" dirty="0" smtClean="0"/>
              <a:t>Support  de système de contrôle de version à partir de la version 2017</a:t>
            </a:r>
          </a:p>
          <a:p>
            <a:pPr lvl="1"/>
            <a:r>
              <a:rPr lang="fr-FR" dirty="0" smtClean="0"/>
              <a:t>Non stable</a:t>
            </a:r>
            <a:endParaRPr lang="fr-FR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22707601" y="12700000"/>
            <a:ext cx="1676400" cy="312615"/>
          </a:xfrm>
        </p:spPr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 dirty="0"/>
          </a:p>
        </p:txBody>
      </p:sp>
      <p:pic>
        <p:nvPicPr>
          <p:cNvPr id="14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19630" y="1939896"/>
            <a:ext cx="736663" cy="73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53495" y="4860982"/>
            <a:ext cx="3790950" cy="379095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2DAB5-40CC-4D01-BFF5-300EE5A396B8}" type="datetime1">
              <a:rPr lang="fr-FR" smtClean="0"/>
              <a:t>18/06/2020</a:t>
            </a:fld>
            <a:endParaRPr lang="en-US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grpSp>
        <p:nvGrpSpPr>
          <p:cNvPr id="17" name="Groupe 16"/>
          <p:cNvGrpSpPr/>
          <p:nvPr/>
        </p:nvGrpSpPr>
        <p:grpSpPr>
          <a:xfrm>
            <a:off x="1072118" y="273187"/>
            <a:ext cx="22340411" cy="1207181"/>
            <a:chOff x="1072118" y="273187"/>
            <a:chExt cx="22340411" cy="1207181"/>
          </a:xfrm>
        </p:grpSpPr>
        <p:grpSp>
          <p:nvGrpSpPr>
            <p:cNvPr id="18" name="Groupe 17"/>
            <p:cNvGrpSpPr/>
            <p:nvPr/>
          </p:nvGrpSpPr>
          <p:grpSpPr>
            <a:xfrm>
              <a:off x="1072118" y="273187"/>
              <a:ext cx="22340411" cy="1202418"/>
              <a:chOff x="327166" y="290380"/>
              <a:chExt cx="22340411" cy="1202418"/>
            </a:xfrm>
          </p:grpSpPr>
          <p:sp>
            <p:nvSpPr>
              <p:cNvPr id="20" name="Rectangle à coins arrondis 19"/>
              <p:cNvSpPr/>
              <p:nvPr/>
            </p:nvSpPr>
            <p:spPr>
              <a:xfrm>
                <a:off x="327166" y="299109"/>
                <a:ext cx="2825869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600" dirty="0" smtClean="0">
                    <a:solidFill>
                      <a:srgbClr val="ABABAB"/>
                    </a:solidFill>
                  </a:rPr>
                  <a:t>Contexte</a:t>
                </a:r>
                <a:r>
                  <a:rPr lang="en-US" sz="3600" dirty="0" smtClean="0">
                    <a:solidFill>
                      <a:srgbClr val="ABABAB"/>
                    </a:solidFill>
                  </a:rPr>
                  <a:t> de la </a:t>
                </a:r>
                <a:r>
                  <a:rPr lang="fr-FR" sz="3600" dirty="0" smtClean="0">
                    <a:solidFill>
                      <a:srgbClr val="ABABAB"/>
                    </a:solidFill>
                  </a:rPr>
                  <a:t>thèse</a:t>
                </a:r>
                <a:endParaRPr lang="fr-FR" sz="3600" dirty="0">
                  <a:solidFill>
                    <a:srgbClr val="ABABAB"/>
                  </a:solidFill>
                </a:endParaRPr>
              </a:p>
            </p:txBody>
          </p:sp>
          <p:sp>
            <p:nvSpPr>
              <p:cNvPr id="21" name="Rectangle à coins arrondis 20"/>
              <p:cNvSpPr/>
              <p:nvPr/>
            </p:nvSpPr>
            <p:spPr>
              <a:xfrm>
                <a:off x="3288042" y="290380"/>
                <a:ext cx="2728139" cy="1168061"/>
              </a:xfrm>
              <a:prstGeom prst="roundRect">
                <a:avLst/>
              </a:prstGeom>
              <a:solidFill>
                <a:srgbClr val="181717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600" dirty="0" smtClean="0">
                    <a:solidFill>
                      <a:schemeClr val="bg1"/>
                    </a:solidFill>
                  </a:rPr>
                  <a:t>Etat de l’art</a:t>
                </a:r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9483922" y="290941"/>
                <a:ext cx="3277948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6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13052831" y="290380"/>
                <a:ext cx="3994404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6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24" name="Rectangle à coins arrondis 23"/>
              <p:cNvSpPr/>
              <p:nvPr/>
            </p:nvSpPr>
            <p:spPr>
              <a:xfrm>
                <a:off x="17243459" y="325298"/>
                <a:ext cx="2818073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6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25" name="Rectangle à coins arrondis 24"/>
              <p:cNvSpPr/>
              <p:nvPr/>
            </p:nvSpPr>
            <p:spPr>
              <a:xfrm>
                <a:off x="20257756" y="307839"/>
                <a:ext cx="24098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6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40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9" name="Rectangle à coins arrondis 18"/>
            <p:cNvSpPr/>
            <p:nvPr/>
          </p:nvSpPr>
          <p:spPr>
            <a:xfrm>
              <a:off x="6957357" y="312868"/>
              <a:ext cx="3001504" cy="1167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600" dirty="0" smtClean="0">
                  <a:solidFill>
                    <a:schemeClr val="bg1">
                      <a:lumMod val="65000"/>
                    </a:schemeClr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12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982665"/>
            <a:ext cx="21031200" cy="2651126"/>
          </a:xfrm>
        </p:spPr>
        <p:txBody>
          <a:bodyPr/>
          <a:lstStyle/>
          <a:p>
            <a:pPr algn="ctr"/>
            <a:r>
              <a:rPr lang="fr-FR" dirty="0" smtClean="0"/>
              <a:t>Fiche navette(Ticket)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6000" dirty="0" smtClean="0"/>
              <a:t>Tâche à faire </a:t>
            </a:r>
          </a:p>
          <a:p>
            <a:endParaRPr lang="fr-FR" sz="5400" dirty="0" smtClean="0"/>
          </a:p>
          <a:p>
            <a:pPr lvl="1"/>
            <a:r>
              <a:rPr lang="fr-FR" sz="5400" dirty="0" smtClean="0"/>
              <a:t>Correction de bug</a:t>
            </a:r>
          </a:p>
          <a:p>
            <a:pPr lvl="1"/>
            <a:r>
              <a:rPr lang="fr-FR" sz="5400" dirty="0" smtClean="0"/>
              <a:t>Evolution </a:t>
            </a:r>
          </a:p>
          <a:p>
            <a:pPr lvl="1"/>
            <a:r>
              <a:rPr lang="fr-FR" sz="5400" dirty="0" smtClean="0"/>
              <a:t>Documentation</a:t>
            </a:r>
          </a:p>
          <a:p>
            <a:pPr lvl="1"/>
            <a:r>
              <a:rPr lang="fr-FR" sz="5400" dirty="0" smtClean="0"/>
              <a:t>etc.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23563385" y="12700001"/>
            <a:ext cx="820615" cy="400538"/>
          </a:xfrm>
        </p:spPr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grpSp>
        <p:nvGrpSpPr>
          <p:cNvPr id="25" name="Groupe 24"/>
          <p:cNvGrpSpPr/>
          <p:nvPr/>
        </p:nvGrpSpPr>
        <p:grpSpPr>
          <a:xfrm>
            <a:off x="1003082" y="217809"/>
            <a:ext cx="20344640" cy="1210497"/>
            <a:chOff x="1105687" y="268424"/>
            <a:chExt cx="20344640" cy="1210497"/>
          </a:xfrm>
        </p:grpSpPr>
        <p:grpSp>
          <p:nvGrpSpPr>
            <p:cNvPr id="26" name="Groupe 25"/>
            <p:cNvGrpSpPr/>
            <p:nvPr/>
          </p:nvGrpSpPr>
          <p:grpSpPr>
            <a:xfrm>
              <a:off x="1105687" y="268424"/>
              <a:ext cx="20344640" cy="1210497"/>
              <a:chOff x="360735" y="285617"/>
              <a:chExt cx="20344640" cy="1210497"/>
            </a:xfrm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29" name="Rectangle à coins arrondis 28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Etat de l’art</a:t>
                </a:r>
              </a:p>
            </p:txBody>
          </p:sp>
          <p:sp>
            <p:nvSpPr>
              <p:cNvPr id="30" name="Rectangle à coins arrondis 29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8510090" y="285617"/>
                <a:ext cx="2195285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7" name="Rectangle à coins arrondis 26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>
                      <a:lumMod val="65000"/>
                    </a:schemeClr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42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982665"/>
            <a:ext cx="21031200" cy="2651126"/>
          </a:xfrm>
        </p:spPr>
        <p:txBody>
          <a:bodyPr/>
          <a:lstStyle/>
          <a:p>
            <a:pPr algn="ctr"/>
            <a:r>
              <a:rPr lang="fr-FR" dirty="0" smtClean="0"/>
              <a:t>Fiche navette(Ticket)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5400" dirty="0" smtClean="0"/>
              <a:t>Caractériser par:</a:t>
            </a:r>
            <a:endParaRPr lang="en-US" sz="5400" dirty="0" smtClean="0"/>
          </a:p>
          <a:p>
            <a:pPr lvl="1"/>
            <a:r>
              <a:rPr lang="en-US" sz="4600" dirty="0" smtClean="0"/>
              <a:t>Date </a:t>
            </a:r>
            <a:r>
              <a:rPr lang="en-US" sz="4600" dirty="0"/>
              <a:t>de </a:t>
            </a:r>
            <a:r>
              <a:rPr lang="fr-FR" sz="4600" dirty="0" smtClean="0"/>
              <a:t>création</a:t>
            </a:r>
          </a:p>
          <a:p>
            <a:pPr lvl="1"/>
            <a:endParaRPr lang="fr-FR" sz="4600" dirty="0" smtClean="0"/>
          </a:p>
          <a:p>
            <a:pPr lvl="1"/>
            <a:r>
              <a:rPr lang="en-US" sz="4600" dirty="0" smtClean="0"/>
              <a:t> Date </a:t>
            </a:r>
            <a:r>
              <a:rPr lang="en-US" sz="4600" dirty="0"/>
              <a:t>de </a:t>
            </a:r>
            <a:r>
              <a:rPr lang="en-US" sz="4600" dirty="0" smtClean="0"/>
              <a:t>cloture</a:t>
            </a:r>
          </a:p>
          <a:p>
            <a:pPr lvl="1"/>
            <a:endParaRPr lang="en-US" sz="4600" dirty="0"/>
          </a:p>
          <a:p>
            <a:pPr lvl="1"/>
            <a:r>
              <a:rPr lang="fr-FR" sz="4600" dirty="0" smtClean="0"/>
              <a:t> </a:t>
            </a:r>
            <a:r>
              <a:rPr lang="fr-FR" sz="4600" dirty="0"/>
              <a:t>E</a:t>
            </a:r>
            <a:r>
              <a:rPr lang="fr-FR" sz="4600" dirty="0" smtClean="0"/>
              <a:t>stimation </a:t>
            </a:r>
            <a:r>
              <a:rPr lang="fr-FR" sz="4600" dirty="0"/>
              <a:t>du temps nécessaire au développeur pour travailler sur le </a:t>
            </a:r>
            <a:r>
              <a:rPr lang="fr-FR" sz="4600" dirty="0" smtClean="0"/>
              <a:t>ticket</a:t>
            </a:r>
          </a:p>
          <a:p>
            <a:pPr lvl="1"/>
            <a:endParaRPr lang="fr-FR" sz="4600" dirty="0"/>
          </a:p>
          <a:p>
            <a:pPr lvl="1"/>
            <a:r>
              <a:rPr lang="fr-FR" sz="4600" dirty="0" smtClean="0"/>
              <a:t>Bibliothèque(s</a:t>
            </a:r>
            <a:r>
              <a:rPr lang="en-US" sz="4600" dirty="0" smtClean="0"/>
              <a:t>) </a:t>
            </a:r>
            <a:r>
              <a:rPr lang="fr-FR" sz="4600" dirty="0" smtClean="0"/>
              <a:t>impactée(es</a:t>
            </a:r>
            <a:r>
              <a:rPr lang="en-US" sz="4600" dirty="0" smtClean="0"/>
              <a:t>)</a:t>
            </a:r>
            <a:endParaRPr lang="fr-FR" sz="4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22895169" y="12712701"/>
            <a:ext cx="1488831" cy="415924"/>
          </a:xfrm>
        </p:spPr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grpSp>
        <p:nvGrpSpPr>
          <p:cNvPr id="16" name="Groupe 15"/>
          <p:cNvGrpSpPr/>
          <p:nvPr/>
        </p:nvGrpSpPr>
        <p:grpSpPr>
          <a:xfrm>
            <a:off x="1003082" y="217809"/>
            <a:ext cx="20414980" cy="1210497"/>
            <a:chOff x="1105687" y="268424"/>
            <a:chExt cx="20414980" cy="1210497"/>
          </a:xfrm>
        </p:grpSpPr>
        <p:grpSp>
          <p:nvGrpSpPr>
            <p:cNvPr id="17" name="Groupe 16"/>
            <p:cNvGrpSpPr/>
            <p:nvPr/>
          </p:nvGrpSpPr>
          <p:grpSpPr>
            <a:xfrm>
              <a:off x="1105687" y="268424"/>
              <a:ext cx="20414980" cy="1210497"/>
              <a:chOff x="360735" y="285617"/>
              <a:chExt cx="20414980" cy="1210497"/>
            </a:xfrm>
          </p:grpSpPr>
          <p:sp>
            <p:nvSpPr>
              <p:cNvPr id="19" name="Rectangle à coins arrondis 18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20" name="Rectangle à coins arrondis 19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Etat de l’art</a:t>
                </a:r>
              </a:p>
            </p:txBody>
          </p:sp>
          <p:sp>
            <p:nvSpPr>
              <p:cNvPr id="21" name="Rectangle à coins arrondis 20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8510091" y="285617"/>
                <a:ext cx="2265624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8" name="Rectangle à coins arrondis 17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>
                      <a:lumMod val="65000"/>
                    </a:schemeClr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771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982665"/>
            <a:ext cx="21031200" cy="2651126"/>
          </a:xfrm>
        </p:spPr>
        <p:txBody>
          <a:bodyPr/>
          <a:lstStyle/>
          <a:p>
            <a:pPr algn="ctr"/>
            <a:r>
              <a:rPr lang="fr-FR" dirty="0" smtClean="0"/>
              <a:t>Fiche navette(Ticket)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5400" dirty="0"/>
              <a:t> </a:t>
            </a:r>
            <a:r>
              <a:rPr lang="fr-FR" sz="5400" dirty="0" smtClean="0"/>
              <a:t>Caractériser par:</a:t>
            </a:r>
          </a:p>
          <a:p>
            <a:pPr lvl="1"/>
            <a:r>
              <a:rPr lang="fr-FR" sz="4600" dirty="0" smtClean="0"/>
              <a:t>Temps </a:t>
            </a:r>
            <a:r>
              <a:rPr lang="fr-FR" sz="4600" dirty="0"/>
              <a:t>passé par un développeur</a:t>
            </a:r>
          </a:p>
          <a:p>
            <a:pPr lvl="2"/>
            <a:r>
              <a:rPr lang="en-US" sz="3600" dirty="0"/>
              <a:t> t</a:t>
            </a:r>
            <a:r>
              <a:rPr lang="en-US" sz="3600" dirty="0" smtClean="0"/>
              <a:t>emps </a:t>
            </a:r>
            <a:r>
              <a:rPr lang="fr-FR" sz="3600" dirty="0" smtClean="0"/>
              <a:t>d’analyse</a:t>
            </a:r>
          </a:p>
          <a:p>
            <a:pPr lvl="2"/>
            <a:r>
              <a:rPr lang="fr-FR" sz="3600" dirty="0" smtClean="0"/>
              <a:t> temps </a:t>
            </a:r>
            <a:r>
              <a:rPr lang="fr-FR" sz="3600" dirty="0"/>
              <a:t>de mettre en </a:t>
            </a:r>
            <a:r>
              <a:rPr lang="fr-FR" sz="3600" dirty="0" smtClean="0"/>
              <a:t>œuvre </a:t>
            </a:r>
            <a:r>
              <a:rPr lang="fr-FR" sz="3600" dirty="0"/>
              <a:t>une solution</a:t>
            </a:r>
          </a:p>
          <a:p>
            <a:pPr lvl="2"/>
            <a:r>
              <a:rPr lang="en-US" sz="3600" dirty="0"/>
              <a:t> </a:t>
            </a:r>
            <a:r>
              <a:rPr lang="en-US" sz="3600" dirty="0" smtClean="0"/>
              <a:t>temps </a:t>
            </a:r>
            <a:r>
              <a:rPr lang="en-US" sz="3600" dirty="0"/>
              <a:t>de test</a:t>
            </a:r>
          </a:p>
          <a:p>
            <a:pPr lvl="1"/>
            <a:endParaRPr lang="fr-FR" sz="3200" dirty="0"/>
          </a:p>
          <a:p>
            <a:endParaRPr lang="fr-FR" sz="4000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23123769" y="12700001"/>
            <a:ext cx="1260231" cy="154354"/>
          </a:xfrm>
        </p:spPr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grpSp>
        <p:nvGrpSpPr>
          <p:cNvPr id="17" name="Groupe 16"/>
          <p:cNvGrpSpPr/>
          <p:nvPr/>
        </p:nvGrpSpPr>
        <p:grpSpPr>
          <a:xfrm>
            <a:off x="1003082" y="217809"/>
            <a:ext cx="20397394" cy="1210497"/>
            <a:chOff x="1105687" y="268424"/>
            <a:chExt cx="20397394" cy="1210497"/>
          </a:xfrm>
        </p:grpSpPr>
        <p:grpSp>
          <p:nvGrpSpPr>
            <p:cNvPr id="18" name="Groupe 17"/>
            <p:cNvGrpSpPr/>
            <p:nvPr/>
          </p:nvGrpSpPr>
          <p:grpSpPr>
            <a:xfrm>
              <a:off x="1105687" y="268424"/>
              <a:ext cx="20397394" cy="1210497"/>
              <a:chOff x="360735" y="285617"/>
              <a:chExt cx="20397394" cy="1210497"/>
            </a:xfrm>
          </p:grpSpPr>
          <p:sp>
            <p:nvSpPr>
              <p:cNvPr id="20" name="Rectangle à coins arrondis 19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21" name="Rectangle à coins arrondis 20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Etat de l’art</a:t>
                </a:r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24" name="Rectangle à coins arrondis 23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25" name="Rectangle à coins arrondis 24"/>
              <p:cNvSpPr/>
              <p:nvPr/>
            </p:nvSpPr>
            <p:spPr>
              <a:xfrm>
                <a:off x="18510090" y="285617"/>
                <a:ext cx="2248039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6" name="Rectangle à coins arrondis 25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9" name="Rectangle à coins arrondis 18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>
                      <a:lumMod val="65000"/>
                    </a:schemeClr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713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982665"/>
            <a:ext cx="21031200" cy="2651126"/>
          </a:xfrm>
        </p:spPr>
        <p:txBody>
          <a:bodyPr/>
          <a:lstStyle/>
          <a:p>
            <a:pPr algn="ctr"/>
            <a:r>
              <a:rPr lang="fr-FR" dirty="0" smtClean="0"/>
              <a:t>Tests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4800" dirty="0" smtClean="0"/>
              <a:t>Tests </a:t>
            </a:r>
            <a:r>
              <a:rPr lang="fr-FR" sz="4800" dirty="0" err="1" smtClean="0"/>
              <a:t>IHMs</a:t>
            </a:r>
            <a:r>
              <a:rPr lang="fr-FR" sz="4800" dirty="0" smtClean="0"/>
              <a:t> avec Tosca</a:t>
            </a:r>
          </a:p>
          <a:p>
            <a:endParaRPr lang="fr-FR" sz="4800" dirty="0"/>
          </a:p>
          <a:p>
            <a:r>
              <a:rPr lang="fr-FR" sz="4800" dirty="0" smtClean="0"/>
              <a:t>Tests fonctionnels de non régression ( très partiel) 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23246863" y="12700000"/>
            <a:ext cx="1137138" cy="189523"/>
          </a:xfrm>
        </p:spPr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sp>
        <p:nvSpPr>
          <p:cNvPr id="9" name="Accolade fermante 8"/>
          <p:cNvSpPr/>
          <p:nvPr/>
        </p:nvSpPr>
        <p:spPr>
          <a:xfrm>
            <a:off x="14350092" y="3633791"/>
            <a:ext cx="1409328" cy="306705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16230268" y="4751817"/>
            <a:ext cx="78270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 smtClean="0"/>
              <a:t>Tests boîte noire</a:t>
            </a:r>
            <a:endParaRPr lang="en-US" sz="4800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003082" y="217809"/>
            <a:ext cx="20362226" cy="1210497"/>
            <a:chOff x="1105687" y="268424"/>
            <a:chExt cx="20362226" cy="1210497"/>
          </a:xfrm>
        </p:grpSpPr>
        <p:grpSp>
          <p:nvGrpSpPr>
            <p:cNvPr id="19" name="Groupe 18"/>
            <p:cNvGrpSpPr/>
            <p:nvPr/>
          </p:nvGrpSpPr>
          <p:grpSpPr>
            <a:xfrm>
              <a:off x="1105687" y="268424"/>
              <a:ext cx="20362226" cy="1210497"/>
              <a:chOff x="360735" y="285617"/>
              <a:chExt cx="20362226" cy="1210497"/>
            </a:xfrm>
          </p:grpSpPr>
          <p:sp>
            <p:nvSpPr>
              <p:cNvPr id="21" name="Rectangle à coins arrondis 20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Etat de l’art</a:t>
                </a:r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24" name="Rectangle à coins arrondis 23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25" name="Rectangle à coins arrondis 24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26" name="Rectangle à coins arrondis 25"/>
              <p:cNvSpPr/>
              <p:nvPr/>
            </p:nvSpPr>
            <p:spPr>
              <a:xfrm>
                <a:off x="18510091" y="285617"/>
                <a:ext cx="2212870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7" name="Rectangle à coins arrondis 26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0" name="Rectangle à coins arrondis 19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>
                      <a:lumMod val="65000"/>
                    </a:schemeClr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12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506" y="-110110"/>
            <a:ext cx="19787616" cy="1629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8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Plan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"/>
          </p:nvPr>
        </p:nvSpPr>
        <p:spPr>
          <a:xfrm>
            <a:off x="12799314" y="12059920"/>
            <a:ext cx="388621" cy="429261"/>
          </a:xfrm>
        </p:spPr>
        <p:txBody>
          <a:bodyPr/>
          <a:lstStyle/>
          <a:p>
            <a:fld id="{86CB4B4D-7CA3-9044-876B-883B54F8677D}" type="slidenum">
              <a:rPr lang="en-US" sz="2000" smtClean="0"/>
              <a:t>16</a:t>
            </a:fld>
            <a:endParaRPr lang="en-US" sz="2000"/>
          </a:p>
        </p:txBody>
      </p:sp>
      <p:sp>
        <p:nvSpPr>
          <p:cNvPr id="8" name="Rectangle à coins arrondis 7"/>
          <p:cNvSpPr/>
          <p:nvPr/>
        </p:nvSpPr>
        <p:spPr>
          <a:xfrm>
            <a:off x="7635240" y="219685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Contexte</a:t>
            </a:r>
            <a:r>
              <a:rPr lang="en-US" sz="6600" dirty="0" smtClean="0">
                <a:solidFill>
                  <a:srgbClr val="ABABAB"/>
                </a:solidFill>
              </a:rPr>
              <a:t> de la </a:t>
            </a:r>
            <a:r>
              <a:rPr lang="fr-FR" sz="6600" dirty="0" smtClean="0">
                <a:solidFill>
                  <a:srgbClr val="ABABAB"/>
                </a:solidFill>
              </a:rPr>
              <a:t>thèse</a:t>
            </a:r>
            <a:endParaRPr lang="fr-FR" sz="6600" dirty="0">
              <a:solidFill>
                <a:srgbClr val="ABABAB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635240" y="355809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Etat de l’art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7635240" y="625913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/>
              <a:t>Analyse des fiches navettes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635240" y="4919333"/>
            <a:ext cx="10716768" cy="1060704"/>
          </a:xfrm>
          <a:prstGeom prst="roundRect">
            <a:avLst/>
          </a:prstGeom>
          <a:solidFill>
            <a:srgbClr val="181717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FFFFFF"/>
                </a:solidFill>
              </a:rPr>
              <a:t>Route vers le DEVOPS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7635240" y="898161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Travaux futurs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635240" y="762037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Outils d’aide à la rétro-ingénierie</a:t>
            </a:r>
          </a:p>
        </p:txBody>
      </p:sp>
      <p:sp>
        <p:nvSpPr>
          <p:cNvPr id="14" name="Espace réservé du numéro de diapositive 6"/>
          <p:cNvSpPr txBox="1">
            <a:spLocks/>
          </p:cNvSpPr>
          <p:nvPr/>
        </p:nvSpPr>
        <p:spPr>
          <a:xfrm>
            <a:off x="12799314" y="12059920"/>
            <a:ext cx="388621" cy="429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z="2000" smtClean="0"/>
              <a:pPr/>
              <a:t>16</a:t>
            </a:fld>
            <a:endParaRPr lang="en-US" sz="2000"/>
          </a:p>
        </p:txBody>
      </p:sp>
      <p:sp>
        <p:nvSpPr>
          <p:cNvPr id="16" name="Rectangle à coins arrondis 15"/>
          <p:cNvSpPr/>
          <p:nvPr/>
        </p:nvSpPr>
        <p:spPr>
          <a:xfrm>
            <a:off x="7635240" y="11529568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Formations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7635240" y="10255591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Publications</a:t>
            </a:r>
            <a:endParaRPr lang="fr-FR" sz="6000" dirty="0" smtClean="0"/>
          </a:p>
        </p:txBody>
      </p:sp>
    </p:spTree>
    <p:extLst>
      <p:ext uri="{BB962C8B-B14F-4D97-AF65-F5344CB8AC3E}">
        <p14:creationId xmlns:p14="http://schemas.microsoft.com/office/powerpoint/2010/main" val="3190300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982665"/>
            <a:ext cx="21031200" cy="2651126"/>
          </a:xfrm>
        </p:spPr>
        <p:txBody>
          <a:bodyPr/>
          <a:lstStyle/>
          <a:p>
            <a:pPr algn="ctr"/>
            <a:r>
              <a:rPr lang="fr-FR" dirty="0" smtClean="0"/>
              <a:t>Objectif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5400" dirty="0" smtClean="0"/>
              <a:t>Eviter la perte de code</a:t>
            </a:r>
          </a:p>
          <a:p>
            <a:endParaRPr lang="fr-FR" sz="5400" dirty="0" smtClean="0"/>
          </a:p>
          <a:p>
            <a:r>
              <a:rPr lang="fr-FR" sz="5400" dirty="0"/>
              <a:t>Analyse avancée </a:t>
            </a:r>
            <a:r>
              <a:rPr lang="fr-FR" sz="5400" dirty="0" smtClean="0"/>
              <a:t> de l’Etat de </a:t>
            </a:r>
          </a:p>
          <a:p>
            <a:endParaRPr lang="fr-FR" sz="5400" dirty="0"/>
          </a:p>
          <a:p>
            <a:r>
              <a:rPr lang="fr-FR" sz="5400" dirty="0" smtClean="0"/>
              <a:t>Améliorer              sans régression</a:t>
            </a:r>
          </a:p>
          <a:p>
            <a:endParaRPr lang="fr-FR" sz="54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23704063" y="12911015"/>
            <a:ext cx="679938" cy="347785"/>
          </a:xfrm>
        </p:spPr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72" y="7058972"/>
            <a:ext cx="1718585" cy="1887231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415" y="5116178"/>
            <a:ext cx="1718585" cy="1887231"/>
          </a:xfrm>
          <a:prstGeom prst="rect">
            <a:avLst/>
          </a:prstGeom>
        </p:spPr>
      </p:pic>
      <p:grpSp>
        <p:nvGrpSpPr>
          <p:cNvPr id="19" name="Groupe 18"/>
          <p:cNvGrpSpPr/>
          <p:nvPr/>
        </p:nvGrpSpPr>
        <p:grpSpPr>
          <a:xfrm>
            <a:off x="1003082" y="217809"/>
            <a:ext cx="20397394" cy="1210497"/>
            <a:chOff x="1105687" y="268424"/>
            <a:chExt cx="20397394" cy="1210497"/>
          </a:xfrm>
        </p:grpSpPr>
        <p:grpSp>
          <p:nvGrpSpPr>
            <p:cNvPr id="20" name="Groupe 19"/>
            <p:cNvGrpSpPr/>
            <p:nvPr/>
          </p:nvGrpSpPr>
          <p:grpSpPr>
            <a:xfrm>
              <a:off x="1105687" y="268424"/>
              <a:ext cx="20397394" cy="1210497"/>
              <a:chOff x="360735" y="285617"/>
              <a:chExt cx="20397394" cy="1210497"/>
            </a:xfrm>
          </p:grpSpPr>
          <p:sp>
            <p:nvSpPr>
              <p:cNvPr id="22" name="Rectangle à coins arrondis 21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24" name="Rectangle à coins arrondis 23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25" name="Rectangle à coins arrondis 24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26" name="Rectangle à coins arrondis 25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27" name="Rectangle à coins arrondis 26"/>
              <p:cNvSpPr/>
              <p:nvPr/>
            </p:nvSpPr>
            <p:spPr>
              <a:xfrm>
                <a:off x="18510090" y="285617"/>
                <a:ext cx="2248039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8" name="Rectangle à coins arrondis 27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1" name="Rectangle à coins arrondis 20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4894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Eviter la perte de code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Système de contrôle de version</a:t>
            </a:r>
          </a:p>
          <a:p>
            <a:endParaRPr lang="fr-FR" dirty="0" smtClean="0"/>
          </a:p>
          <a:p>
            <a:r>
              <a:rPr lang="fr-FR" dirty="0" smtClean="0"/>
              <a:t>Simple d’utilisation</a:t>
            </a:r>
          </a:p>
          <a:p>
            <a:endParaRPr lang="fr-FR" dirty="0"/>
          </a:p>
          <a:p>
            <a:r>
              <a:rPr lang="fr-FR" dirty="0" smtClean="0"/>
              <a:t>Facile à adapter a </a:t>
            </a:r>
            <a:r>
              <a:rPr lang="fr-FR" dirty="0" err="1" smtClean="0"/>
              <a:t>Powerbuilder</a:t>
            </a:r>
            <a:endParaRPr lang="en-US" dirty="0"/>
          </a:p>
        </p:txBody>
      </p:sp>
      <p:pic>
        <p:nvPicPr>
          <p:cNvPr id="21" name="Espace réservé du contenu 2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7455" y="4440261"/>
            <a:ext cx="5670020" cy="3402012"/>
          </a:xfrm>
        </p:spPr>
      </p:pic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grpSp>
        <p:nvGrpSpPr>
          <p:cNvPr id="17" name="Groupe 16"/>
          <p:cNvGrpSpPr/>
          <p:nvPr/>
        </p:nvGrpSpPr>
        <p:grpSpPr>
          <a:xfrm>
            <a:off x="1003082" y="217809"/>
            <a:ext cx="20327056" cy="1210497"/>
            <a:chOff x="1105687" y="268424"/>
            <a:chExt cx="20327056" cy="1210497"/>
          </a:xfrm>
        </p:grpSpPr>
        <p:grpSp>
          <p:nvGrpSpPr>
            <p:cNvPr id="18" name="Groupe 17"/>
            <p:cNvGrpSpPr/>
            <p:nvPr/>
          </p:nvGrpSpPr>
          <p:grpSpPr>
            <a:xfrm>
              <a:off x="1105687" y="268424"/>
              <a:ext cx="20327056" cy="1210497"/>
              <a:chOff x="360735" y="285617"/>
              <a:chExt cx="20327056" cy="1210497"/>
            </a:xfrm>
          </p:grpSpPr>
          <p:sp>
            <p:nvSpPr>
              <p:cNvPr id="20" name="Rectangle à coins arrondis 19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24" name="Rectangle à coins arrondis 23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25" name="Rectangle à coins arrondis 24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26" name="Rectangle à coins arrondis 25"/>
              <p:cNvSpPr/>
              <p:nvPr/>
            </p:nvSpPr>
            <p:spPr>
              <a:xfrm>
                <a:off x="18510091" y="285617"/>
                <a:ext cx="2177700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7" name="Rectangle à coins arrondis 26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9" name="Rectangle à coins arrondis 18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76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1304586"/>
            <a:ext cx="21031200" cy="2651126"/>
          </a:xfrm>
        </p:spPr>
        <p:txBody>
          <a:bodyPr/>
          <a:lstStyle/>
          <a:p>
            <a:pPr algn="ctr"/>
            <a:r>
              <a:rPr lang="fr-FR" dirty="0"/>
              <a:t>Analyse avancée  de l’Etat </a:t>
            </a:r>
            <a:r>
              <a:rPr lang="fr-FR" dirty="0" smtClean="0"/>
              <a:t>de  </a:t>
            </a:r>
            <a:endParaRPr lang="fr-FR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107" y="1686534"/>
            <a:ext cx="1718585" cy="1887231"/>
          </a:xfrm>
          <a:prstGeom prst="rect">
            <a:avLst/>
          </a:prstGeom>
        </p:spPr>
      </p:pic>
      <p:sp>
        <p:nvSpPr>
          <p:cNvPr id="18" name="Cylindre 17"/>
          <p:cNvSpPr/>
          <p:nvPr/>
        </p:nvSpPr>
        <p:spPr>
          <a:xfrm>
            <a:off x="4852941" y="6237979"/>
            <a:ext cx="1695450" cy="208202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branche ancienne versions</a:t>
            </a:r>
            <a:endParaRPr lang="en-US" dirty="0"/>
          </a:p>
        </p:txBody>
      </p:sp>
      <p:sp>
        <p:nvSpPr>
          <p:cNvPr id="20" name="Cylindre 19"/>
          <p:cNvSpPr/>
          <p:nvPr/>
        </p:nvSpPr>
        <p:spPr>
          <a:xfrm>
            <a:off x="19975967" y="4155959"/>
            <a:ext cx="1695450" cy="208202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Branche développement</a:t>
            </a:r>
            <a:endParaRPr lang="en-US" dirty="0"/>
          </a:p>
        </p:txBody>
      </p:sp>
      <p:sp>
        <p:nvSpPr>
          <p:cNvPr id="22" name="Cylindre 21"/>
          <p:cNvSpPr/>
          <p:nvPr/>
        </p:nvSpPr>
        <p:spPr>
          <a:xfrm>
            <a:off x="19975967" y="6237979"/>
            <a:ext cx="1695450" cy="2082020"/>
          </a:xfrm>
          <a:prstGeom prst="can">
            <a:avLst/>
          </a:prstGeom>
          <a:ln>
            <a:solidFill>
              <a:srgbClr val="B8B8B8"/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branche ancienne versions</a:t>
            </a:r>
            <a:endParaRPr lang="en-US" dirty="0"/>
          </a:p>
        </p:txBody>
      </p:sp>
      <p:sp>
        <p:nvSpPr>
          <p:cNvPr id="23" name="Cylindre 22"/>
          <p:cNvSpPr/>
          <p:nvPr/>
        </p:nvSpPr>
        <p:spPr>
          <a:xfrm>
            <a:off x="12201524" y="6398245"/>
            <a:ext cx="1695450" cy="208202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Branche développement</a:t>
            </a:r>
            <a:endParaRPr lang="en-US" dirty="0"/>
          </a:p>
        </p:txBody>
      </p:sp>
      <p:cxnSp>
        <p:nvCxnSpPr>
          <p:cNvPr id="26" name="Connecteur droit avec flèche 25"/>
          <p:cNvCxnSpPr>
            <a:stCxn id="27" idx="0"/>
            <a:endCxn id="18" idx="3"/>
          </p:cNvCxnSpPr>
          <p:nvPr/>
        </p:nvCxnSpPr>
        <p:spPr>
          <a:xfrm flipH="1" flipV="1">
            <a:off x="5700666" y="8319999"/>
            <a:ext cx="1" cy="71282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095499" y="9032825"/>
            <a:ext cx="72103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Reconstruire progressivement a partir de 2012</a:t>
            </a:r>
            <a:endParaRPr lang="en-US" sz="4000" dirty="0"/>
          </a:p>
        </p:txBody>
      </p:sp>
      <p:sp>
        <p:nvSpPr>
          <p:cNvPr id="28" name="ZoneTexte 27"/>
          <p:cNvSpPr txBox="1"/>
          <p:nvPr/>
        </p:nvSpPr>
        <p:spPr>
          <a:xfrm>
            <a:off x="9434557" y="9514268"/>
            <a:ext cx="7210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Mise à jour par les développeurs</a:t>
            </a:r>
            <a:endParaRPr lang="en-US" sz="4000" dirty="0"/>
          </a:p>
        </p:txBody>
      </p:sp>
      <p:sp>
        <p:nvSpPr>
          <p:cNvPr id="29" name="ZoneTexte 28"/>
          <p:cNvSpPr txBox="1"/>
          <p:nvPr/>
        </p:nvSpPr>
        <p:spPr>
          <a:xfrm>
            <a:off x="18981470" y="9340601"/>
            <a:ext cx="3650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err="1" smtClean="0"/>
              <a:t>Merger</a:t>
            </a:r>
            <a:r>
              <a:rPr lang="fr-FR" sz="4000" dirty="0" smtClean="0"/>
              <a:t> les deux </a:t>
            </a:r>
            <a:endParaRPr lang="en-US" sz="4000" dirty="0"/>
          </a:p>
        </p:txBody>
      </p:sp>
      <p:cxnSp>
        <p:nvCxnSpPr>
          <p:cNvPr id="30" name="Connecteur droit avec flèche 29"/>
          <p:cNvCxnSpPr>
            <a:stCxn id="28" idx="0"/>
            <a:endCxn id="23" idx="3"/>
          </p:cNvCxnSpPr>
          <p:nvPr/>
        </p:nvCxnSpPr>
        <p:spPr>
          <a:xfrm flipV="1">
            <a:off x="13039725" y="8480265"/>
            <a:ext cx="9524" cy="103400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necteur droit avec flèche 30"/>
          <p:cNvCxnSpPr>
            <a:stCxn id="29" idx="0"/>
            <a:endCxn id="22" idx="3"/>
          </p:cNvCxnSpPr>
          <p:nvPr/>
        </p:nvCxnSpPr>
        <p:spPr>
          <a:xfrm flipV="1">
            <a:off x="20806484" y="8319999"/>
            <a:ext cx="17208" cy="102060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ZoneTexte 41"/>
          <p:cNvSpPr txBox="1"/>
          <p:nvPr/>
        </p:nvSpPr>
        <p:spPr>
          <a:xfrm>
            <a:off x="1072118" y="3955712"/>
            <a:ext cx="10014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6000" dirty="0" smtClean="0"/>
              <a:t>Construire l’historique de  </a:t>
            </a:r>
            <a:endParaRPr lang="en-US" sz="6000" dirty="0"/>
          </a:p>
        </p:txBody>
      </p:sp>
      <p:pic>
        <p:nvPicPr>
          <p:cNvPr id="43" name="Imag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677" y="3567980"/>
            <a:ext cx="1727171" cy="1896659"/>
          </a:xfrm>
          <a:prstGeom prst="rect">
            <a:avLst/>
          </a:prstGeom>
        </p:spPr>
      </p:pic>
      <p:grpSp>
        <p:nvGrpSpPr>
          <p:cNvPr id="32" name="Groupe 31"/>
          <p:cNvGrpSpPr/>
          <p:nvPr/>
        </p:nvGrpSpPr>
        <p:grpSpPr>
          <a:xfrm>
            <a:off x="1003082" y="217809"/>
            <a:ext cx="20344640" cy="1210497"/>
            <a:chOff x="1105687" y="268424"/>
            <a:chExt cx="20344640" cy="1210497"/>
          </a:xfrm>
        </p:grpSpPr>
        <p:grpSp>
          <p:nvGrpSpPr>
            <p:cNvPr id="33" name="Groupe 32"/>
            <p:cNvGrpSpPr/>
            <p:nvPr/>
          </p:nvGrpSpPr>
          <p:grpSpPr>
            <a:xfrm>
              <a:off x="1105687" y="268424"/>
              <a:ext cx="20344640" cy="1210497"/>
              <a:chOff x="360735" y="285617"/>
              <a:chExt cx="20344640" cy="1210497"/>
            </a:xfrm>
          </p:grpSpPr>
          <p:sp>
            <p:nvSpPr>
              <p:cNvPr id="35" name="Rectangle à coins arrondis 34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7" name="Rectangle à coins arrondis 36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38" name="Rectangle à coins arrondis 37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9" name="Rectangle à coins arrondis 38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40" name="Rectangle à coins arrondis 39"/>
              <p:cNvSpPr/>
              <p:nvPr/>
            </p:nvSpPr>
            <p:spPr>
              <a:xfrm>
                <a:off x="18510090" y="285617"/>
                <a:ext cx="2195285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41" name="Rectangle à coins arrondis 40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4" name="Rectangle à coins arrondis 33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16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506" y="-110110"/>
            <a:ext cx="19787616" cy="1629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8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Plan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"/>
          </p:nvPr>
        </p:nvSpPr>
        <p:spPr>
          <a:xfrm>
            <a:off x="12799314" y="12059920"/>
            <a:ext cx="388621" cy="429261"/>
          </a:xfrm>
        </p:spPr>
        <p:txBody>
          <a:bodyPr/>
          <a:lstStyle/>
          <a:p>
            <a:fld id="{86CB4B4D-7CA3-9044-876B-883B54F8677D}" type="slidenum">
              <a:rPr lang="en-US" sz="2000" smtClean="0"/>
              <a:t>2</a:t>
            </a:fld>
            <a:endParaRPr lang="en-US" sz="2000"/>
          </a:p>
        </p:txBody>
      </p:sp>
      <p:sp>
        <p:nvSpPr>
          <p:cNvPr id="8" name="Rectangle à coins arrondis 7"/>
          <p:cNvSpPr/>
          <p:nvPr/>
        </p:nvSpPr>
        <p:spPr>
          <a:xfrm>
            <a:off x="7635240" y="2196853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/>
              <a:t>Contexte</a:t>
            </a:r>
            <a:r>
              <a:rPr lang="en-US" sz="6600" dirty="0" smtClean="0"/>
              <a:t> de la </a:t>
            </a:r>
            <a:r>
              <a:rPr lang="fr-FR" sz="6600" dirty="0" smtClean="0"/>
              <a:t>thèse</a:t>
            </a:r>
            <a:endParaRPr lang="fr-FR" sz="6600" dirty="0"/>
          </a:p>
        </p:txBody>
      </p:sp>
      <p:sp>
        <p:nvSpPr>
          <p:cNvPr id="9" name="Rectangle à coins arrondis 8"/>
          <p:cNvSpPr/>
          <p:nvPr/>
        </p:nvSpPr>
        <p:spPr>
          <a:xfrm>
            <a:off x="7635240" y="3558093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/>
              <a:t>Etat de l’art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7635240" y="625913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/>
              <a:t>Analyse des fiches navettes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635240" y="4919333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/>
              <a:t>Route vers le DEVOPS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7635240" y="898161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Travaux futurs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7635240" y="11744198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Formations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635240" y="762037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Outils d’aide à la rétro-ingénierie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7635240" y="10311003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Publications</a:t>
            </a:r>
            <a:endParaRPr lang="fr-FR" sz="6000" dirty="0" smtClean="0"/>
          </a:p>
        </p:txBody>
      </p:sp>
    </p:spTree>
    <p:extLst>
      <p:ext uri="{BB962C8B-B14F-4D97-AF65-F5344CB8AC3E}">
        <p14:creationId xmlns:p14="http://schemas.microsoft.com/office/powerpoint/2010/main" val="41689484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1304586"/>
            <a:ext cx="21031200" cy="2651126"/>
          </a:xfrm>
        </p:spPr>
        <p:txBody>
          <a:bodyPr/>
          <a:lstStyle/>
          <a:p>
            <a:pPr algn="ctr"/>
            <a:r>
              <a:rPr lang="fr-FR" dirty="0"/>
              <a:t>Analyse avancée  de l’Etat </a:t>
            </a:r>
            <a:r>
              <a:rPr lang="fr-FR" dirty="0" smtClean="0"/>
              <a:t>de  </a:t>
            </a:r>
            <a:endParaRPr lang="fr-FR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5107" y="1686534"/>
            <a:ext cx="1718585" cy="1887231"/>
          </a:xfrm>
          <a:prstGeom prst="rect">
            <a:avLst/>
          </a:prstGeom>
        </p:spPr>
      </p:pic>
      <p:sp>
        <p:nvSpPr>
          <p:cNvPr id="42" name="ZoneTexte 41"/>
          <p:cNvSpPr txBox="1"/>
          <p:nvPr/>
        </p:nvSpPr>
        <p:spPr>
          <a:xfrm>
            <a:off x="1072118" y="3955712"/>
            <a:ext cx="164348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6000" dirty="0" smtClean="0"/>
              <a:t>Corréler les changements du code avec les tickets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endParaRPr lang="fr-FR" sz="6000" dirty="0"/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fr-FR" sz="6000" dirty="0" smtClean="0"/>
              <a:t>Intérêt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FR" sz="5400" dirty="0" smtClean="0"/>
              <a:t>Mieux modéliser l’état 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endParaRPr lang="fr-FR" sz="5400" dirty="0" smtClean="0"/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fr-FR" sz="5400" dirty="0" smtClean="0"/>
              <a:t>Mieux </a:t>
            </a:r>
            <a:r>
              <a:rPr lang="fr-FR" sz="5400" dirty="0"/>
              <a:t>é</a:t>
            </a:r>
            <a:r>
              <a:rPr lang="fr-FR" sz="5400" dirty="0" smtClean="0"/>
              <a:t>valuer l’impact de la rétro-ingénierie  </a:t>
            </a:r>
            <a:endParaRPr lang="en-US" sz="5400" dirty="0"/>
          </a:p>
        </p:txBody>
      </p:sp>
      <p:pic>
        <p:nvPicPr>
          <p:cNvPr id="32" name="Imag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6204" y="4424015"/>
            <a:ext cx="5342485" cy="5866748"/>
          </a:xfrm>
          <a:prstGeom prst="rect">
            <a:avLst/>
          </a:prstGeom>
        </p:spPr>
      </p:pic>
      <p:grpSp>
        <p:nvGrpSpPr>
          <p:cNvPr id="28" name="Groupe 27"/>
          <p:cNvGrpSpPr/>
          <p:nvPr/>
        </p:nvGrpSpPr>
        <p:grpSpPr>
          <a:xfrm>
            <a:off x="1003082" y="217809"/>
            <a:ext cx="20538800" cy="1210497"/>
            <a:chOff x="1105687" y="268424"/>
            <a:chExt cx="20538800" cy="1210497"/>
          </a:xfrm>
        </p:grpSpPr>
        <p:grpSp>
          <p:nvGrpSpPr>
            <p:cNvPr id="29" name="Groupe 28"/>
            <p:cNvGrpSpPr/>
            <p:nvPr/>
          </p:nvGrpSpPr>
          <p:grpSpPr>
            <a:xfrm>
              <a:off x="1105687" y="268424"/>
              <a:ext cx="20538800" cy="1210497"/>
              <a:chOff x="360735" y="285617"/>
              <a:chExt cx="20538800" cy="1210497"/>
            </a:xfrm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35" name="Rectangle à coins arrondis 34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7" name="Rectangle à coins arrondis 36"/>
              <p:cNvSpPr/>
              <p:nvPr/>
            </p:nvSpPr>
            <p:spPr>
              <a:xfrm>
                <a:off x="18510090" y="285617"/>
                <a:ext cx="2389445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8" name="Rectangle à coins arrondis 37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0" name="Rectangle à coins arrondis 29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0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1209294"/>
            <a:ext cx="21031200" cy="2651126"/>
          </a:xfrm>
        </p:spPr>
        <p:txBody>
          <a:bodyPr/>
          <a:lstStyle/>
          <a:p>
            <a:pPr algn="ctr"/>
            <a:r>
              <a:rPr lang="fr-FR" dirty="0" smtClean="0"/>
              <a:t>Améliorer          sans  </a:t>
            </a:r>
            <a:r>
              <a:rPr lang="fr-FR" dirty="0"/>
              <a:t>régression</a:t>
            </a:r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160" y="1475605"/>
            <a:ext cx="2016519" cy="2214401"/>
          </a:xfrm>
          <a:prstGeom prst="rect">
            <a:avLst/>
          </a:prstGeom>
        </p:spPr>
      </p:pic>
      <p:sp>
        <p:nvSpPr>
          <p:cNvPr id="9" name="Ellipse 8"/>
          <p:cNvSpPr/>
          <p:nvPr/>
        </p:nvSpPr>
        <p:spPr>
          <a:xfrm>
            <a:off x="8022763" y="4632139"/>
            <a:ext cx="10968118" cy="4855987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9900" dirty="0" err="1" smtClean="0">
                <a:solidFill>
                  <a:srgbClr val="FF0000"/>
                </a:solidFill>
                <a:latin typeface="Arial Narrow" panose="020B0606020202030204" pitchFamily="34" charset="0"/>
              </a:rPr>
              <a:t>PB</a:t>
            </a:r>
            <a:r>
              <a:rPr lang="fr-FR" sz="19900" dirty="0" err="1" smtClean="0">
                <a:latin typeface="Arial Narrow" panose="020B0606020202030204" pitchFamily="34" charset="0"/>
              </a:rPr>
              <a:t>Unit</a:t>
            </a:r>
            <a:endParaRPr lang="en-US" sz="19900" dirty="0">
              <a:latin typeface="Arial Narrow" panose="020B0606020202030204" pitchFamily="34" charset="0"/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995366" y="11032964"/>
            <a:ext cx="5486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600" dirty="0" smtClean="0"/>
              <a:t>Tests unitaires automatisés</a:t>
            </a:r>
            <a:endParaRPr lang="en-US" sz="3600" dirty="0"/>
          </a:p>
        </p:txBody>
      </p:sp>
      <p:cxnSp>
        <p:nvCxnSpPr>
          <p:cNvPr id="20" name="Connecteur droit avec flèche 19"/>
          <p:cNvCxnSpPr>
            <a:stCxn id="18" idx="0"/>
            <a:endCxn id="9" idx="3"/>
          </p:cNvCxnSpPr>
          <p:nvPr/>
        </p:nvCxnSpPr>
        <p:spPr>
          <a:xfrm flipH="1" flipV="1">
            <a:off x="9629007" y="8776983"/>
            <a:ext cx="109559" cy="2255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1369419" y="3537254"/>
            <a:ext cx="5486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600" dirty="0" smtClean="0"/>
              <a:t>Tests répétable</a:t>
            </a:r>
            <a:endParaRPr lang="en-US" sz="3600" dirty="0"/>
          </a:p>
        </p:txBody>
      </p:sp>
      <p:cxnSp>
        <p:nvCxnSpPr>
          <p:cNvPr id="25" name="Connecteur droit avec flèche 24"/>
          <p:cNvCxnSpPr>
            <a:stCxn id="24" idx="2"/>
            <a:endCxn id="9" idx="1"/>
          </p:cNvCxnSpPr>
          <p:nvPr/>
        </p:nvCxnSpPr>
        <p:spPr>
          <a:xfrm>
            <a:off x="4112619" y="4183585"/>
            <a:ext cx="5516388" cy="1159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533400" y="8330362"/>
            <a:ext cx="66294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600" dirty="0" smtClean="0"/>
              <a:t>Moins chère à mettre en place</a:t>
            </a:r>
            <a:endParaRPr lang="en-US" sz="3600" dirty="0"/>
          </a:p>
        </p:txBody>
      </p:sp>
      <p:cxnSp>
        <p:nvCxnSpPr>
          <p:cNvPr id="27" name="Connecteur droit avec flèche 26"/>
          <p:cNvCxnSpPr>
            <a:stCxn id="26" idx="0"/>
            <a:endCxn id="9" idx="2"/>
          </p:cNvCxnSpPr>
          <p:nvPr/>
        </p:nvCxnSpPr>
        <p:spPr>
          <a:xfrm flipV="1">
            <a:off x="3848100" y="7060133"/>
            <a:ext cx="4174663" cy="1270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/>
          <p:cNvSpPr txBox="1"/>
          <p:nvPr/>
        </p:nvSpPr>
        <p:spPr>
          <a:xfrm>
            <a:off x="14921031" y="10354707"/>
            <a:ext cx="849149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3600" dirty="0" smtClean="0"/>
              <a:t>Détecter quelle fonctionnalité est cassée</a:t>
            </a:r>
            <a:endParaRPr lang="en-US" sz="3600" dirty="0"/>
          </a:p>
        </p:txBody>
      </p:sp>
      <p:cxnSp>
        <p:nvCxnSpPr>
          <p:cNvPr id="36" name="Connecteur droit avec flèche 35"/>
          <p:cNvCxnSpPr>
            <a:stCxn id="35" idx="0"/>
            <a:endCxn id="9" idx="5"/>
          </p:cNvCxnSpPr>
          <p:nvPr/>
        </p:nvCxnSpPr>
        <p:spPr>
          <a:xfrm flipH="1" flipV="1">
            <a:off x="17384637" y="8776983"/>
            <a:ext cx="1782143" cy="1577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" name="Groupe 27"/>
          <p:cNvGrpSpPr/>
          <p:nvPr/>
        </p:nvGrpSpPr>
        <p:grpSpPr>
          <a:xfrm>
            <a:off x="1003082" y="217809"/>
            <a:ext cx="20713918" cy="1210497"/>
            <a:chOff x="1105687" y="268424"/>
            <a:chExt cx="20713918" cy="1210497"/>
          </a:xfrm>
        </p:grpSpPr>
        <p:grpSp>
          <p:nvGrpSpPr>
            <p:cNvPr id="29" name="Groupe 28"/>
            <p:cNvGrpSpPr/>
            <p:nvPr/>
          </p:nvGrpSpPr>
          <p:grpSpPr>
            <a:xfrm>
              <a:off x="1105687" y="268424"/>
              <a:ext cx="20713918" cy="1210497"/>
              <a:chOff x="360735" y="285617"/>
              <a:chExt cx="20713918" cy="1210497"/>
            </a:xfrm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7" name="Rectangle à coins arrondis 36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8" name="Rectangle à coins arrondis 37"/>
              <p:cNvSpPr/>
              <p:nvPr/>
            </p:nvSpPr>
            <p:spPr>
              <a:xfrm>
                <a:off x="18510091" y="285617"/>
                <a:ext cx="256456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9" name="Rectangle à coins arrondis 38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0" name="Rectangle à coins arrondis 29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603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506" y="-110110"/>
            <a:ext cx="19787616" cy="1629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8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Plan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"/>
          </p:nvPr>
        </p:nvSpPr>
        <p:spPr>
          <a:xfrm>
            <a:off x="12799314" y="12059920"/>
            <a:ext cx="388621" cy="429261"/>
          </a:xfrm>
        </p:spPr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7635240" y="219685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Contexte</a:t>
            </a:r>
            <a:r>
              <a:rPr lang="en-US" sz="6600" dirty="0" smtClean="0">
                <a:solidFill>
                  <a:srgbClr val="ABABAB"/>
                </a:solidFill>
              </a:rPr>
              <a:t> de la </a:t>
            </a:r>
            <a:r>
              <a:rPr lang="fr-FR" sz="6600" dirty="0" smtClean="0">
                <a:solidFill>
                  <a:srgbClr val="ABABAB"/>
                </a:solidFill>
              </a:rPr>
              <a:t>thèse</a:t>
            </a:r>
            <a:endParaRPr lang="fr-FR" sz="6600" dirty="0">
              <a:solidFill>
                <a:srgbClr val="ABABAB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635240" y="355809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Etat de l’art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7635240" y="6259135"/>
            <a:ext cx="10716768" cy="10607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FFFFFF"/>
                </a:solidFill>
              </a:rPr>
              <a:t>Analyse des fiches navettes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635240" y="491933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Route vers le DEVOPS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7635240" y="898161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Travaux futurs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635240" y="762037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Outils d’aide à la rétro-ingénierie</a:t>
            </a:r>
          </a:p>
        </p:txBody>
      </p:sp>
      <p:sp>
        <p:nvSpPr>
          <p:cNvPr id="14" name="Espace réservé du numéro de diapositive 6"/>
          <p:cNvSpPr txBox="1">
            <a:spLocks/>
          </p:cNvSpPr>
          <p:nvPr/>
        </p:nvSpPr>
        <p:spPr>
          <a:xfrm>
            <a:off x="12799314" y="12059920"/>
            <a:ext cx="388621" cy="429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7635240" y="11529568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Formations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7635240" y="10255591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Publications</a:t>
            </a:r>
            <a:endParaRPr lang="fr-FR" sz="6000" dirty="0" smtClean="0"/>
          </a:p>
        </p:txBody>
      </p:sp>
    </p:spTree>
    <p:extLst>
      <p:ext uri="{BB962C8B-B14F-4D97-AF65-F5344CB8AC3E}">
        <p14:creationId xmlns:p14="http://schemas.microsoft.com/office/powerpoint/2010/main" val="18383992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Evaluer l’état et l’</a:t>
            </a:r>
            <a:r>
              <a:rPr lang="fr-FR" dirty="0"/>
              <a:t>é</a:t>
            </a:r>
            <a:r>
              <a:rPr lang="fr-FR" dirty="0" smtClean="0"/>
              <a:t>volution de             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Avoir un outil de suivi de l’impact des activités de rétro-ingénieries</a:t>
            </a:r>
            <a:endParaRPr lang="en-US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 dirty="0"/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55" y="3199003"/>
            <a:ext cx="1659695" cy="1822562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1003082" y="217809"/>
            <a:ext cx="20538800" cy="1210497"/>
            <a:chOff x="1105687" y="268424"/>
            <a:chExt cx="20538800" cy="1210497"/>
          </a:xfrm>
        </p:grpSpPr>
        <p:grpSp>
          <p:nvGrpSpPr>
            <p:cNvPr id="18" name="Groupe 17"/>
            <p:cNvGrpSpPr/>
            <p:nvPr/>
          </p:nvGrpSpPr>
          <p:grpSpPr>
            <a:xfrm>
              <a:off x="1105687" y="268424"/>
              <a:ext cx="20538800" cy="1210497"/>
              <a:chOff x="360735" y="285617"/>
              <a:chExt cx="20538800" cy="1210497"/>
            </a:xfrm>
          </p:grpSpPr>
          <p:sp>
            <p:nvSpPr>
              <p:cNvPr id="20" name="Rectangle à coins arrondis 19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21" name="Rectangle à coins arrondis 20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22" name="Rectangle à coins arrondis 21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Analyse des fiches navettes</a:t>
                </a:r>
              </a:p>
            </p:txBody>
          </p:sp>
          <p:sp>
            <p:nvSpPr>
              <p:cNvPr id="23" name="Rectangle à coins arrondis 22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24" name="Rectangle à coins arrondis 23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25" name="Rectangle à coins arrondis 24"/>
              <p:cNvSpPr/>
              <p:nvPr/>
            </p:nvSpPr>
            <p:spPr>
              <a:xfrm>
                <a:off x="18510090" y="285617"/>
                <a:ext cx="2389445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26" name="Rectangle à coins arrondis 25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9" name="Rectangle à coins arrondis 18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rgbClr val="B8B8B8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5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Tickets analysées </a:t>
            </a:r>
            <a:endParaRPr lang="fr-FR" dirty="0"/>
          </a:p>
        </p:txBody>
      </p:sp>
      <p:graphicFrame>
        <p:nvGraphicFramePr>
          <p:cNvPr id="9" name="Espace réservé du contenu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9402444"/>
              </p:ext>
            </p:extLst>
          </p:nvPr>
        </p:nvGraphicFramePr>
        <p:xfrm>
          <a:off x="3897987" y="4524163"/>
          <a:ext cx="16824960" cy="1920240"/>
        </p:xfrm>
        <a:graphic>
          <a:graphicData uri="http://schemas.openxmlformats.org/drawingml/2006/table">
            <a:tbl>
              <a:tblPr firstRow="1" bandRow="1">
                <a:tableStyleId>{2708684C-4D16-4618-839F-0558EEFCDFE6}</a:tableStyleId>
              </a:tblPr>
              <a:tblGrid>
                <a:gridCol w="4206240">
                  <a:extLst>
                    <a:ext uri="{9D8B030D-6E8A-4147-A177-3AD203B41FA5}">
                      <a16:colId xmlns:a16="http://schemas.microsoft.com/office/drawing/2014/main" val="1469797075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1341847696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4035150284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1647036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Correction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Evolution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97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600" b="0" i="0" u="none" strike="noStrike" kern="1200" baseline="0" dirty="0" smtClean="0">
                          <a:solidFill>
                            <a:srgbClr val="000000"/>
                          </a:solidFill>
                          <a:latin typeface="Graphik"/>
                          <a:ea typeface="Graphik"/>
                          <a:cs typeface="Graphik"/>
                        </a:rPr>
                        <a:t>Tickets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u="none" strike="noStrike" kern="1200" baseline="0" dirty="0" smtClean="0">
                          <a:solidFill>
                            <a:srgbClr val="000000"/>
                          </a:solidFill>
                          <a:latin typeface="Graphik"/>
                          <a:ea typeface="Graphik"/>
                          <a:cs typeface="Graphik"/>
                        </a:rPr>
                        <a:t>15407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u="none" strike="noStrike" kern="1200" baseline="0" dirty="0" smtClean="0">
                          <a:solidFill>
                            <a:srgbClr val="000000"/>
                          </a:solidFill>
                          <a:latin typeface="Graphik"/>
                          <a:ea typeface="Graphik"/>
                          <a:cs typeface="Graphik"/>
                        </a:rPr>
                        <a:t>11973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u="none" strike="noStrike" kern="1200" baseline="0" dirty="0" smtClean="0">
                          <a:solidFill>
                            <a:srgbClr val="000000"/>
                          </a:solidFill>
                          <a:latin typeface="Graphik"/>
                          <a:ea typeface="Graphik"/>
                          <a:cs typeface="Graphik"/>
                        </a:rPr>
                        <a:t>27380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65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3600" b="0" i="0" u="none" strike="noStrike" kern="1200" baseline="0" dirty="0" smtClean="0">
                          <a:solidFill>
                            <a:srgbClr val="000000"/>
                          </a:solidFill>
                          <a:latin typeface="Graphik"/>
                          <a:ea typeface="Graphik"/>
                          <a:cs typeface="Graphik"/>
                        </a:rPr>
                        <a:t>%temps</a:t>
                      </a:r>
                      <a:endParaRPr lang="en-US" sz="3600" b="0" i="0" u="none" strike="noStrike" kern="1200" baseline="0" dirty="0" smtClean="0">
                        <a:solidFill>
                          <a:srgbClr val="000000"/>
                        </a:solidFill>
                        <a:latin typeface="Graphik"/>
                        <a:ea typeface="Graphik"/>
                        <a:cs typeface="Graphi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28%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72%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100%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643152"/>
                  </a:ext>
                </a:extLst>
              </a:tr>
            </a:tbl>
          </a:graphicData>
        </a:graphic>
      </p:graphicFrame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 dirty="0"/>
          </a:p>
        </p:txBody>
      </p:sp>
      <p:sp>
        <p:nvSpPr>
          <p:cNvPr id="17" name="ZoneTexte 16"/>
          <p:cNvSpPr txBox="1"/>
          <p:nvPr/>
        </p:nvSpPr>
        <p:spPr>
          <a:xfrm>
            <a:off x="1676400" y="9179169"/>
            <a:ext cx="2079673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/>
              <a:t>Selon la littérature la</a:t>
            </a:r>
            <a:r>
              <a:rPr lang="fr-FR" sz="4400" dirty="0"/>
              <a:t> proportion de tickets de corrections doit être entre </a:t>
            </a:r>
            <a:r>
              <a:rPr lang="fr-FR" sz="4400" dirty="0" smtClean="0"/>
              <a:t>20%</a:t>
            </a:r>
            <a:r>
              <a:rPr lang="fr-FR" sz="4400" dirty="0"/>
              <a:t> et </a:t>
            </a:r>
            <a:r>
              <a:rPr lang="fr-FR" sz="4400" dirty="0" smtClean="0"/>
              <a:t>25%</a:t>
            </a:r>
            <a:r>
              <a:rPr lang="fr-FR" sz="4400" dirty="0"/>
              <a:t>  </a:t>
            </a:r>
          </a:p>
          <a:p>
            <a:endParaRPr lang="en-US" sz="4400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003082" y="217809"/>
            <a:ext cx="20560184" cy="1210497"/>
            <a:chOff x="1105687" y="268424"/>
            <a:chExt cx="20560184" cy="1210497"/>
          </a:xfrm>
        </p:grpSpPr>
        <p:grpSp>
          <p:nvGrpSpPr>
            <p:cNvPr id="28" name="Groupe 27"/>
            <p:cNvGrpSpPr/>
            <p:nvPr/>
          </p:nvGrpSpPr>
          <p:grpSpPr>
            <a:xfrm>
              <a:off x="1105687" y="268424"/>
              <a:ext cx="20560184" cy="1210497"/>
              <a:chOff x="360735" y="285617"/>
              <a:chExt cx="20560184" cy="1210497"/>
            </a:xfrm>
          </p:grpSpPr>
          <p:sp>
            <p:nvSpPr>
              <p:cNvPr id="30" name="Rectangle à coins arrondis 29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Analyse des fiches navettes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5" name="Rectangle à coins arrondis 34"/>
              <p:cNvSpPr/>
              <p:nvPr/>
            </p:nvSpPr>
            <p:spPr>
              <a:xfrm>
                <a:off x="18510090" y="285617"/>
                <a:ext cx="2410829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9" name="Rectangle à coins arrondis 28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rgbClr val="B8B8B8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97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1229051"/>
            <a:ext cx="21031200" cy="2651126"/>
          </a:xfrm>
        </p:spPr>
        <p:txBody>
          <a:bodyPr/>
          <a:lstStyle/>
          <a:p>
            <a:pPr algn="ctr"/>
            <a:r>
              <a:rPr lang="fr-FR" dirty="0" smtClean="0"/>
              <a:t>Tableau de bord</a:t>
            </a:r>
            <a:endParaRPr lang="fr-FR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 dirty="0"/>
          </a:p>
        </p:txBody>
      </p:sp>
      <p:pic>
        <p:nvPicPr>
          <p:cNvPr id="18" name="Espace réservé du contenu 1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931" y="2947827"/>
            <a:ext cx="14814987" cy="8414503"/>
          </a:xfrm>
        </p:spPr>
      </p:pic>
      <p:sp>
        <p:nvSpPr>
          <p:cNvPr id="19" name="ZoneTexte 18"/>
          <p:cNvSpPr txBox="1"/>
          <p:nvPr/>
        </p:nvSpPr>
        <p:spPr>
          <a:xfrm>
            <a:off x="365562" y="9057852"/>
            <a:ext cx="28443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Temps de tests RC</a:t>
            </a:r>
            <a:endParaRPr lang="en-US" sz="2800" dirty="0"/>
          </a:p>
        </p:txBody>
      </p:sp>
      <p:sp>
        <p:nvSpPr>
          <p:cNvPr id="20" name="ZoneTexte 19"/>
          <p:cNvSpPr txBox="1"/>
          <p:nvPr/>
        </p:nvSpPr>
        <p:spPr>
          <a:xfrm>
            <a:off x="571500" y="3657600"/>
            <a:ext cx="3619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Temps de traitement d’un ticket</a:t>
            </a:r>
            <a:endParaRPr lang="en-US" sz="2800" dirty="0"/>
          </a:p>
        </p:txBody>
      </p:sp>
      <p:sp>
        <p:nvSpPr>
          <p:cNvPr id="21" name="ZoneTexte 20"/>
          <p:cNvSpPr txBox="1"/>
          <p:nvPr/>
        </p:nvSpPr>
        <p:spPr>
          <a:xfrm>
            <a:off x="20354925" y="6131316"/>
            <a:ext cx="470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Temps tests développeurs</a:t>
            </a:r>
            <a:endParaRPr lang="en-US" sz="28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9678650" y="9530418"/>
            <a:ext cx="4705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Temps  de fermeture de tickets</a:t>
            </a:r>
            <a:endParaRPr lang="en-US" sz="2800" dirty="0"/>
          </a:p>
        </p:txBody>
      </p:sp>
      <p:cxnSp>
        <p:nvCxnSpPr>
          <p:cNvPr id="24" name="Connecteur droit avec flèche 23"/>
          <p:cNvCxnSpPr>
            <a:stCxn id="20" idx="3"/>
          </p:cNvCxnSpPr>
          <p:nvPr/>
        </p:nvCxnSpPr>
        <p:spPr>
          <a:xfrm>
            <a:off x="4191000" y="4134654"/>
            <a:ext cx="1206063" cy="199666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/>
          <p:nvPr/>
        </p:nvCxnSpPr>
        <p:spPr>
          <a:xfrm>
            <a:off x="1891820" y="9581072"/>
            <a:ext cx="3505243" cy="70592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>
            <a:stCxn id="21" idx="1"/>
          </p:cNvCxnSpPr>
          <p:nvPr/>
        </p:nvCxnSpPr>
        <p:spPr>
          <a:xfrm flipH="1">
            <a:off x="18783301" y="6392926"/>
            <a:ext cx="1571624" cy="40792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Connecteur droit avec flèche 34"/>
          <p:cNvCxnSpPr>
            <a:stCxn id="22" idx="1"/>
          </p:cNvCxnSpPr>
          <p:nvPr/>
        </p:nvCxnSpPr>
        <p:spPr>
          <a:xfrm flipH="1">
            <a:off x="17988411" y="9792028"/>
            <a:ext cx="1690239" cy="26161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5" name="Groupe 24"/>
          <p:cNvGrpSpPr/>
          <p:nvPr/>
        </p:nvGrpSpPr>
        <p:grpSpPr>
          <a:xfrm>
            <a:off x="1003082" y="217809"/>
            <a:ext cx="20371018" cy="1210497"/>
            <a:chOff x="1105687" y="268424"/>
            <a:chExt cx="20371018" cy="1210497"/>
          </a:xfrm>
        </p:grpSpPr>
        <p:grpSp>
          <p:nvGrpSpPr>
            <p:cNvPr id="26" name="Groupe 25"/>
            <p:cNvGrpSpPr/>
            <p:nvPr/>
          </p:nvGrpSpPr>
          <p:grpSpPr>
            <a:xfrm>
              <a:off x="1105687" y="268424"/>
              <a:ext cx="20371018" cy="1210497"/>
              <a:chOff x="360735" y="285617"/>
              <a:chExt cx="20371018" cy="1210497"/>
            </a:xfrm>
          </p:grpSpPr>
          <p:sp>
            <p:nvSpPr>
              <p:cNvPr id="29" name="Rectangle à coins arrondis 28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30" name="Rectangle à coins arrondis 29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Analyse des fiches navettes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18510091" y="285617"/>
                <a:ext cx="222166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Rectangle à coins arrondis 36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8" name="Rectangle à coins arrondis 27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rgbClr val="B8B8B8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812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1229051"/>
            <a:ext cx="21031200" cy="2651126"/>
          </a:xfrm>
        </p:spPr>
        <p:txBody>
          <a:bodyPr/>
          <a:lstStyle/>
          <a:p>
            <a:pPr algn="ctr"/>
            <a:r>
              <a:rPr lang="fr-FR" dirty="0" smtClean="0"/>
              <a:t>Tableau de bord</a:t>
            </a:r>
            <a:endParaRPr lang="fr-FR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rmAutofit lnSpcReduction="10000"/>
          </a:bodyPr>
          <a:lstStyle/>
          <a:p>
            <a:r>
              <a:rPr lang="fr-FR" dirty="0" smtClean="0"/>
              <a:t>Temps développeurs sur les tickets en augmentation</a:t>
            </a:r>
          </a:p>
          <a:p>
            <a:pPr lvl="1"/>
            <a:r>
              <a:rPr lang="fr-FR" dirty="0" smtClean="0"/>
              <a:t>Complexité du code</a:t>
            </a:r>
          </a:p>
          <a:p>
            <a:pPr lvl="1"/>
            <a:r>
              <a:rPr lang="fr-FR" dirty="0" smtClean="0"/>
              <a:t>Difficulté de compréhension</a:t>
            </a:r>
          </a:p>
          <a:p>
            <a:endParaRPr lang="fr-FR" dirty="0"/>
          </a:p>
          <a:p>
            <a:r>
              <a:rPr lang="fr-FR" dirty="0" smtClean="0"/>
              <a:t> </a:t>
            </a:r>
            <a:r>
              <a:rPr lang="fr-FR" dirty="0"/>
              <a:t>T</a:t>
            </a:r>
            <a:r>
              <a:rPr lang="fr-FR" dirty="0" smtClean="0"/>
              <a:t>emps </a:t>
            </a:r>
            <a:r>
              <a:rPr lang="fr-FR" dirty="0"/>
              <a:t>des tests manuels du </a:t>
            </a:r>
            <a:r>
              <a:rPr lang="fr-FR" dirty="0" smtClean="0"/>
              <a:t>développeur en diminution</a:t>
            </a:r>
          </a:p>
          <a:p>
            <a:endParaRPr lang="fr-FR" dirty="0"/>
          </a:p>
          <a:p>
            <a:r>
              <a:rPr lang="fr-FR" dirty="0" smtClean="0"/>
              <a:t>Temps tests RC en augmentation</a:t>
            </a:r>
          </a:p>
          <a:p>
            <a:pPr lvl="1"/>
            <a:r>
              <a:rPr lang="fr-FR" dirty="0" smtClean="0"/>
              <a:t>Plus de données</a:t>
            </a:r>
          </a:p>
          <a:p>
            <a:pPr lvl="1"/>
            <a:r>
              <a:rPr lang="fr-FR" dirty="0" smtClean="0"/>
              <a:t>Complexité du code</a:t>
            </a:r>
          </a:p>
          <a:p>
            <a:pPr lvl="1"/>
            <a:r>
              <a:rPr lang="fr-FR" dirty="0"/>
              <a:t> </a:t>
            </a:r>
            <a:r>
              <a:rPr lang="fr-FR" dirty="0" smtClean="0"/>
              <a:t>Impact des tests développeurs</a:t>
            </a:r>
            <a:endParaRPr lang="fr-FR" dirty="0"/>
          </a:p>
          <a:p>
            <a:endParaRPr lang="en-US" dirty="0"/>
          </a:p>
        </p:txBody>
      </p:sp>
      <p:grpSp>
        <p:nvGrpSpPr>
          <p:cNvPr id="16" name="Groupe 15"/>
          <p:cNvGrpSpPr/>
          <p:nvPr/>
        </p:nvGrpSpPr>
        <p:grpSpPr>
          <a:xfrm>
            <a:off x="1003082" y="217809"/>
            <a:ext cx="20332918" cy="1210497"/>
            <a:chOff x="1105687" y="268424"/>
            <a:chExt cx="20332918" cy="1210497"/>
          </a:xfrm>
        </p:grpSpPr>
        <p:grpSp>
          <p:nvGrpSpPr>
            <p:cNvPr id="18" name="Groupe 17"/>
            <p:cNvGrpSpPr/>
            <p:nvPr/>
          </p:nvGrpSpPr>
          <p:grpSpPr>
            <a:xfrm>
              <a:off x="1105687" y="268424"/>
              <a:ext cx="20332918" cy="1210497"/>
              <a:chOff x="360735" y="285617"/>
              <a:chExt cx="20332918" cy="1210497"/>
            </a:xfrm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29" name="Rectangle à coins arrondis 28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0" name="Rectangle à coins arrondis 29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Analyse des fiches navettes</a:t>
                </a: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8510091" y="285617"/>
                <a:ext cx="218356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7" name="Rectangle à coins arrondis 26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rgbClr val="B8B8B8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361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506" y="-110110"/>
            <a:ext cx="19787616" cy="1629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8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Plan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"/>
          </p:nvPr>
        </p:nvSpPr>
        <p:spPr>
          <a:xfrm>
            <a:off x="12799314" y="12059920"/>
            <a:ext cx="388621" cy="429261"/>
          </a:xfrm>
        </p:spPr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7635240" y="219685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Contexte</a:t>
            </a:r>
            <a:r>
              <a:rPr lang="en-US" sz="6600" dirty="0" smtClean="0">
                <a:solidFill>
                  <a:srgbClr val="ABABAB"/>
                </a:solidFill>
              </a:rPr>
              <a:t> de la </a:t>
            </a:r>
            <a:r>
              <a:rPr lang="fr-FR" sz="6600" dirty="0" smtClean="0">
                <a:solidFill>
                  <a:srgbClr val="ABABAB"/>
                </a:solidFill>
              </a:rPr>
              <a:t>thèse</a:t>
            </a:r>
            <a:endParaRPr lang="fr-FR" sz="6600" dirty="0">
              <a:solidFill>
                <a:srgbClr val="ABABAB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635240" y="355809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Etat de l’art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7635240" y="6259135"/>
            <a:ext cx="10716768" cy="106070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Analyse des fiches navettes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635240" y="491933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Route vers le DEVOPS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7635240" y="898161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Travaux futurs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635240" y="7620375"/>
            <a:ext cx="10716768" cy="10607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Outils d’aide à la rétro-ingénierie</a:t>
            </a:r>
          </a:p>
        </p:txBody>
      </p:sp>
      <p:sp>
        <p:nvSpPr>
          <p:cNvPr id="14" name="Espace réservé du numéro de diapositive 6"/>
          <p:cNvSpPr txBox="1">
            <a:spLocks/>
          </p:cNvSpPr>
          <p:nvPr/>
        </p:nvSpPr>
        <p:spPr>
          <a:xfrm>
            <a:off x="12799314" y="12059920"/>
            <a:ext cx="388621" cy="429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7635240" y="11529568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Formations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7635240" y="10255591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Publications</a:t>
            </a:r>
            <a:endParaRPr lang="fr-FR" sz="6000" dirty="0" smtClean="0"/>
          </a:p>
        </p:txBody>
      </p:sp>
    </p:spTree>
    <p:extLst>
      <p:ext uri="{BB962C8B-B14F-4D97-AF65-F5344CB8AC3E}">
        <p14:creationId xmlns:p14="http://schemas.microsoft.com/office/powerpoint/2010/main" val="40715004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Objectif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6600" dirty="0" smtClean="0"/>
              <a:t>Aider les développeurs à améliorer le code source d’</a:t>
            </a:r>
          </a:p>
          <a:p>
            <a:pPr lvl="1"/>
            <a:r>
              <a:rPr lang="fr-FR" sz="5800" dirty="0" smtClean="0"/>
              <a:t>Nettoyer le code</a:t>
            </a:r>
          </a:p>
          <a:p>
            <a:pPr lvl="1"/>
            <a:r>
              <a:rPr lang="fr-FR" sz="5800" dirty="0" smtClean="0"/>
              <a:t>Migrer le moteur de calcul par exemple  </a:t>
            </a:r>
            <a:endParaRPr lang="en-US" sz="5800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678" y="3023052"/>
            <a:ext cx="2016519" cy="2214401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1003082" y="217809"/>
            <a:ext cx="20371018" cy="1210497"/>
            <a:chOff x="1105687" y="268424"/>
            <a:chExt cx="20371018" cy="1210497"/>
          </a:xfrm>
        </p:grpSpPr>
        <p:grpSp>
          <p:nvGrpSpPr>
            <p:cNvPr id="18" name="Groupe 17"/>
            <p:cNvGrpSpPr/>
            <p:nvPr/>
          </p:nvGrpSpPr>
          <p:grpSpPr>
            <a:xfrm>
              <a:off x="1105687" y="268424"/>
              <a:ext cx="20371018" cy="1210497"/>
              <a:chOff x="360735" y="285617"/>
              <a:chExt cx="20371018" cy="1210497"/>
            </a:xfrm>
          </p:grpSpPr>
          <p:sp>
            <p:nvSpPr>
              <p:cNvPr id="29" name="Rectangle à coins arrondis 28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30" name="Rectangle à coins arrondis 29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Analyse des fiches navettes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8510091" y="285617"/>
                <a:ext cx="222166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5" name="Rectangle à coins arrondis 34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8" name="Rectangle à coins arrondis 27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rgbClr val="B8B8B8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458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Architecture</a:t>
            </a:r>
            <a:endParaRPr lang="fr-FR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sz="6000" dirty="0" smtClean="0"/>
              <a:t>Navigateurs</a:t>
            </a:r>
          </a:p>
          <a:p>
            <a:endParaRPr lang="fr-FR" sz="6000" dirty="0" smtClean="0"/>
          </a:p>
          <a:p>
            <a:endParaRPr lang="fr-FR" sz="6000" dirty="0"/>
          </a:p>
          <a:p>
            <a:r>
              <a:rPr lang="fr-FR" sz="6000" dirty="0" smtClean="0"/>
              <a:t>Faciliter de navigation entre les outils</a:t>
            </a:r>
          </a:p>
          <a:p>
            <a:endParaRPr lang="en-US" sz="6000" dirty="0"/>
          </a:p>
        </p:txBody>
      </p:sp>
      <p:pic>
        <p:nvPicPr>
          <p:cNvPr id="13" name="Espace réservé du contenu 1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1492" y="3381377"/>
            <a:ext cx="10293838" cy="5086838"/>
          </a:xfrm>
        </p:spPr>
      </p:pic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28" name="Groupe 27"/>
          <p:cNvGrpSpPr/>
          <p:nvPr/>
        </p:nvGrpSpPr>
        <p:grpSpPr>
          <a:xfrm>
            <a:off x="1003082" y="217809"/>
            <a:ext cx="20390068" cy="1210497"/>
            <a:chOff x="1105687" y="268424"/>
            <a:chExt cx="20390068" cy="1210497"/>
          </a:xfrm>
        </p:grpSpPr>
        <p:grpSp>
          <p:nvGrpSpPr>
            <p:cNvPr id="29" name="Groupe 28"/>
            <p:cNvGrpSpPr/>
            <p:nvPr/>
          </p:nvGrpSpPr>
          <p:grpSpPr>
            <a:xfrm>
              <a:off x="1105687" y="268424"/>
              <a:ext cx="20390068" cy="1210497"/>
              <a:chOff x="360735" y="285617"/>
              <a:chExt cx="20390068" cy="1210497"/>
            </a:xfrm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Analyse des fiches navettes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5" name="Rectangle à coins arrondis 34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18510091" y="285617"/>
                <a:ext cx="224071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Rectangle à coins arrondis 36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0" name="Rectangle à coins arrondis 29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rgbClr val="B8B8B8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663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506" y="-110110"/>
            <a:ext cx="19787616" cy="1629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8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Plan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"/>
          </p:nvPr>
        </p:nvSpPr>
        <p:spPr>
          <a:xfrm>
            <a:off x="12799314" y="12059920"/>
            <a:ext cx="388621" cy="429261"/>
          </a:xfrm>
        </p:spPr>
        <p:txBody>
          <a:bodyPr/>
          <a:lstStyle/>
          <a:p>
            <a:fld id="{86CB4B4D-7CA3-9044-876B-883B54F8677D}" type="slidenum">
              <a:rPr lang="en-US" sz="2000" smtClean="0"/>
              <a:t>3</a:t>
            </a:fld>
            <a:endParaRPr lang="en-US" sz="2000"/>
          </a:p>
        </p:txBody>
      </p:sp>
      <p:sp>
        <p:nvSpPr>
          <p:cNvPr id="8" name="Rectangle à coins arrondis 7"/>
          <p:cNvSpPr/>
          <p:nvPr/>
        </p:nvSpPr>
        <p:spPr>
          <a:xfrm>
            <a:off x="7635240" y="2196853"/>
            <a:ext cx="10716768" cy="1060704"/>
          </a:xfrm>
          <a:prstGeom prst="roundRect">
            <a:avLst/>
          </a:prstGeom>
          <a:solidFill>
            <a:srgbClr val="181717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chemeClr val="bg1"/>
                </a:solidFill>
              </a:rPr>
              <a:t>Contexte</a:t>
            </a:r>
            <a:r>
              <a:rPr lang="en-US" sz="6600" dirty="0" smtClean="0">
                <a:solidFill>
                  <a:schemeClr val="bg1"/>
                </a:solidFill>
              </a:rPr>
              <a:t> de la </a:t>
            </a:r>
            <a:r>
              <a:rPr lang="fr-FR" sz="6600" dirty="0" smtClean="0">
                <a:solidFill>
                  <a:schemeClr val="bg1"/>
                </a:solidFill>
              </a:rPr>
              <a:t>thèse</a:t>
            </a:r>
            <a:endParaRPr lang="fr-FR" sz="6600" dirty="0">
              <a:solidFill>
                <a:schemeClr val="bg1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635240" y="3558093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/>
              <a:t>Etat de l’art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7635240" y="6294620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/>
              <a:t>Analyse des fiches navettes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635240" y="489789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/>
              <a:t>Route vers le DEVOPS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7635240" y="898161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Travaux futurs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7635240" y="11744198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Formations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635240" y="762037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Outils d’aide à la rétro-ingénierie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7635240" y="10311003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Publications</a:t>
            </a:r>
            <a:endParaRPr lang="fr-FR" sz="6000" dirty="0" smtClean="0"/>
          </a:p>
        </p:txBody>
      </p:sp>
    </p:spTree>
    <p:extLst>
      <p:ext uri="{BB962C8B-B14F-4D97-AF65-F5344CB8AC3E}">
        <p14:creationId xmlns:p14="http://schemas.microsoft.com/office/powerpoint/2010/main" val="42375591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Navigateur de graphe d’appelle</a:t>
            </a:r>
            <a:endParaRPr lang="fr-FR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call graph2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76800" y="3663584"/>
            <a:ext cx="14630400" cy="8229600"/>
          </a:xfrm>
        </p:spPr>
      </p:pic>
      <p:grpSp>
        <p:nvGrpSpPr>
          <p:cNvPr id="28" name="Groupe 27"/>
          <p:cNvGrpSpPr/>
          <p:nvPr/>
        </p:nvGrpSpPr>
        <p:grpSpPr>
          <a:xfrm>
            <a:off x="1003082" y="217809"/>
            <a:ext cx="20560184" cy="1210497"/>
            <a:chOff x="1105687" y="268424"/>
            <a:chExt cx="20560184" cy="1210497"/>
          </a:xfrm>
        </p:grpSpPr>
        <p:grpSp>
          <p:nvGrpSpPr>
            <p:cNvPr id="29" name="Groupe 28"/>
            <p:cNvGrpSpPr/>
            <p:nvPr/>
          </p:nvGrpSpPr>
          <p:grpSpPr>
            <a:xfrm>
              <a:off x="1105687" y="268424"/>
              <a:ext cx="20560184" cy="1210497"/>
              <a:chOff x="360735" y="285617"/>
              <a:chExt cx="20560184" cy="1210497"/>
            </a:xfrm>
          </p:grpSpPr>
          <p:sp>
            <p:nvSpPr>
              <p:cNvPr id="31" name="Rectangle à coins arrondis 30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Analyse des fiches navettes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5" name="Rectangle à coins arrondis 34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18510090" y="285617"/>
                <a:ext cx="2410829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Rectangle à coins arrondis 36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30" name="Rectangle à coins arrondis 29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rgbClr val="B8B8B8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574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Navigateurs  de duplication &amp; Source code</a:t>
            </a:r>
            <a:endParaRPr lang="fr-FR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duplicationBrowser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4523" y="2766769"/>
            <a:ext cx="16611600" cy="9344025"/>
          </a:xfrm>
        </p:spPr>
      </p:pic>
      <p:grpSp>
        <p:nvGrpSpPr>
          <p:cNvPr id="18" name="Groupe 17"/>
          <p:cNvGrpSpPr/>
          <p:nvPr/>
        </p:nvGrpSpPr>
        <p:grpSpPr>
          <a:xfrm>
            <a:off x="1003082" y="217809"/>
            <a:ext cx="20538800" cy="1210497"/>
            <a:chOff x="1105687" y="268424"/>
            <a:chExt cx="20538800" cy="1210497"/>
          </a:xfrm>
        </p:grpSpPr>
        <p:grpSp>
          <p:nvGrpSpPr>
            <p:cNvPr id="28" name="Groupe 27"/>
            <p:cNvGrpSpPr/>
            <p:nvPr/>
          </p:nvGrpSpPr>
          <p:grpSpPr>
            <a:xfrm>
              <a:off x="1105687" y="268424"/>
              <a:ext cx="20538800" cy="1210497"/>
              <a:chOff x="360735" y="285617"/>
              <a:chExt cx="20538800" cy="1210497"/>
            </a:xfrm>
          </p:grpSpPr>
          <p:sp>
            <p:nvSpPr>
              <p:cNvPr id="30" name="Rectangle à coins arrondis 29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Analyse des fiches navettes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5" name="Rectangle à coins arrondis 34"/>
              <p:cNvSpPr/>
              <p:nvPr/>
            </p:nvSpPr>
            <p:spPr>
              <a:xfrm>
                <a:off x="18510090" y="285617"/>
                <a:ext cx="2389445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9" name="Rectangle à coins arrondis 28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rgbClr val="B8B8B8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506" y="-110110"/>
            <a:ext cx="19787616" cy="1629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8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Plan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"/>
          </p:nvPr>
        </p:nvSpPr>
        <p:spPr>
          <a:xfrm>
            <a:off x="12799314" y="12059920"/>
            <a:ext cx="388621" cy="429261"/>
          </a:xfrm>
        </p:spPr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7635240" y="219685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Contexte</a:t>
            </a:r>
            <a:r>
              <a:rPr lang="en-US" sz="6600" dirty="0" smtClean="0">
                <a:solidFill>
                  <a:srgbClr val="ABABAB"/>
                </a:solidFill>
              </a:rPr>
              <a:t> de la </a:t>
            </a:r>
            <a:r>
              <a:rPr lang="fr-FR" sz="6600" dirty="0" smtClean="0">
                <a:solidFill>
                  <a:srgbClr val="ABABAB"/>
                </a:solidFill>
              </a:rPr>
              <a:t>thèse</a:t>
            </a:r>
            <a:endParaRPr lang="fr-FR" sz="6600" dirty="0">
              <a:solidFill>
                <a:srgbClr val="ABABAB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635240" y="355809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Etat de l’art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7635240" y="6259135"/>
            <a:ext cx="10716768" cy="106070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Analyse des fiches navettes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635240" y="491933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Route vers le DEVOPS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7635240" y="8981615"/>
            <a:ext cx="10716768" cy="10607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Travaux futurs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635240" y="7620375"/>
            <a:ext cx="10716768" cy="106070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rgbClr val="ABABAB"/>
                </a:solidFill>
              </a:rPr>
              <a:t>Outils d’aide à la rétro-ingénierie</a:t>
            </a:r>
          </a:p>
        </p:txBody>
      </p:sp>
      <p:sp>
        <p:nvSpPr>
          <p:cNvPr id="14" name="Espace réservé du numéro de diapositive 6"/>
          <p:cNvSpPr txBox="1">
            <a:spLocks/>
          </p:cNvSpPr>
          <p:nvPr/>
        </p:nvSpPr>
        <p:spPr>
          <a:xfrm>
            <a:off x="12799314" y="12059920"/>
            <a:ext cx="388621" cy="429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7635240" y="11529568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Formations</a:t>
            </a:r>
          </a:p>
        </p:txBody>
      </p:sp>
      <p:sp>
        <p:nvSpPr>
          <p:cNvPr id="17" name="Rectangle à coins arrondis 16"/>
          <p:cNvSpPr/>
          <p:nvPr/>
        </p:nvSpPr>
        <p:spPr>
          <a:xfrm>
            <a:off x="7635240" y="10255591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Publications</a:t>
            </a:r>
            <a:endParaRPr lang="fr-FR" sz="6000" dirty="0" smtClean="0"/>
          </a:p>
        </p:txBody>
      </p:sp>
    </p:spTree>
    <p:extLst>
      <p:ext uri="{BB962C8B-B14F-4D97-AF65-F5344CB8AC3E}">
        <p14:creationId xmlns:p14="http://schemas.microsoft.com/office/powerpoint/2010/main" val="4078104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Tavaux futurs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676400" y="3862265"/>
            <a:ext cx="21031200" cy="8702676"/>
          </a:xfrm>
        </p:spPr>
        <p:txBody>
          <a:bodyPr/>
          <a:lstStyle/>
          <a:p>
            <a:r>
              <a:rPr lang="fr-FR" dirty="0" smtClean="0"/>
              <a:t>Extraction des méthodes  métiers</a:t>
            </a:r>
          </a:p>
          <a:p>
            <a:endParaRPr lang="fr-FR" dirty="0" smtClean="0"/>
          </a:p>
          <a:p>
            <a:r>
              <a:rPr lang="fr-FR" dirty="0" smtClean="0"/>
              <a:t>Extraction des instructions  qui impactent les entrées et sorties</a:t>
            </a:r>
          </a:p>
          <a:p>
            <a:endParaRPr lang="fr-FR" dirty="0"/>
          </a:p>
          <a:p>
            <a:r>
              <a:rPr lang="fr-FR" dirty="0" smtClean="0"/>
              <a:t>  Génération des tests unitaires</a:t>
            </a:r>
            <a:endParaRPr lang="en-US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 dirty="0"/>
          </a:p>
        </p:txBody>
      </p:sp>
      <p:grpSp>
        <p:nvGrpSpPr>
          <p:cNvPr id="18" name="Groupe 17"/>
          <p:cNvGrpSpPr/>
          <p:nvPr/>
        </p:nvGrpSpPr>
        <p:grpSpPr>
          <a:xfrm>
            <a:off x="1003082" y="217809"/>
            <a:ext cx="20538800" cy="1210497"/>
            <a:chOff x="1105687" y="268424"/>
            <a:chExt cx="20538800" cy="1210497"/>
          </a:xfrm>
        </p:grpSpPr>
        <p:grpSp>
          <p:nvGrpSpPr>
            <p:cNvPr id="28" name="Groupe 27"/>
            <p:cNvGrpSpPr/>
            <p:nvPr/>
          </p:nvGrpSpPr>
          <p:grpSpPr>
            <a:xfrm>
              <a:off x="1105687" y="268424"/>
              <a:ext cx="20538800" cy="1210497"/>
              <a:chOff x="360735" y="285617"/>
              <a:chExt cx="20538800" cy="1210497"/>
            </a:xfrm>
          </p:grpSpPr>
          <p:sp>
            <p:nvSpPr>
              <p:cNvPr id="30" name="Rectangle à coins arrondis 29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Analyse des fiches navettes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FFFFFF"/>
                    </a:solidFill>
                  </a:rPr>
                  <a:t>Travaux futurs</a:t>
                </a:r>
              </a:p>
            </p:txBody>
          </p:sp>
          <p:sp>
            <p:nvSpPr>
              <p:cNvPr id="35" name="Rectangle à coins arrondis 34"/>
              <p:cNvSpPr/>
              <p:nvPr/>
            </p:nvSpPr>
            <p:spPr>
              <a:xfrm>
                <a:off x="18510090" y="285617"/>
                <a:ext cx="2389445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9" name="Rectangle à coins arrondis 28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rgbClr val="B8B8B8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723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506" y="-110110"/>
            <a:ext cx="19787616" cy="1629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8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Plan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"/>
          </p:nvPr>
        </p:nvSpPr>
        <p:spPr>
          <a:xfrm>
            <a:off x="12799314" y="12059920"/>
            <a:ext cx="388621" cy="429261"/>
          </a:xfrm>
        </p:spPr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7635240" y="219685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Contexte</a:t>
            </a:r>
            <a:r>
              <a:rPr lang="en-US" sz="6600" dirty="0" smtClean="0">
                <a:solidFill>
                  <a:srgbClr val="ABABAB"/>
                </a:solidFill>
              </a:rPr>
              <a:t> de la </a:t>
            </a:r>
            <a:r>
              <a:rPr lang="fr-FR" sz="6600" dirty="0" smtClean="0">
                <a:solidFill>
                  <a:srgbClr val="ABABAB"/>
                </a:solidFill>
              </a:rPr>
              <a:t>thèse</a:t>
            </a:r>
            <a:endParaRPr lang="fr-FR" sz="6600" dirty="0">
              <a:solidFill>
                <a:srgbClr val="ABABAB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635240" y="355809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Etat de l’art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7635240" y="6259135"/>
            <a:ext cx="10716768" cy="106070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Analyse des fiches navettes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635240" y="491933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Route vers le DEVOPS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7635240" y="8981615"/>
            <a:ext cx="10716768" cy="106070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rgbClr val="ABABAB"/>
                </a:solidFill>
              </a:rPr>
              <a:t>Travaux futurs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635240" y="7620375"/>
            <a:ext cx="10716768" cy="106070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rgbClr val="ABABAB"/>
                </a:solidFill>
              </a:rPr>
              <a:t>Outils d’aide à la rétro-ingénierie</a:t>
            </a:r>
          </a:p>
        </p:txBody>
      </p:sp>
      <p:sp>
        <p:nvSpPr>
          <p:cNvPr id="18" name="Espace réservé du numéro de diapositive 6"/>
          <p:cNvSpPr txBox="1">
            <a:spLocks/>
          </p:cNvSpPr>
          <p:nvPr/>
        </p:nvSpPr>
        <p:spPr>
          <a:xfrm>
            <a:off x="12799314" y="12059920"/>
            <a:ext cx="388621" cy="429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7635240" y="11529568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Formations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7635240" y="10255591"/>
            <a:ext cx="10716768" cy="10607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Publications</a:t>
            </a:r>
            <a:endParaRPr lang="fr-FR" sz="6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874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Publications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Improving practices in a medium French company : First </a:t>
            </a:r>
            <a:r>
              <a:rPr lang="en-US" i="1" dirty="0" smtClean="0"/>
              <a:t>step</a:t>
            </a:r>
          </a:p>
          <a:p>
            <a:endParaRPr lang="fr-FR" i="1" dirty="0"/>
          </a:p>
          <a:p>
            <a:r>
              <a:rPr lang="en-US" i="1" dirty="0"/>
              <a:t>Towards a Versatile Reverse Engineering Tool Suite</a:t>
            </a:r>
            <a:endParaRPr lang="en-US" i="1" dirty="0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 dirty="0"/>
          </a:p>
        </p:txBody>
      </p:sp>
      <p:grpSp>
        <p:nvGrpSpPr>
          <p:cNvPr id="16" name="Groupe 15"/>
          <p:cNvGrpSpPr/>
          <p:nvPr/>
        </p:nvGrpSpPr>
        <p:grpSpPr>
          <a:xfrm>
            <a:off x="1003082" y="217809"/>
            <a:ext cx="20362226" cy="1210497"/>
            <a:chOff x="1105687" y="268424"/>
            <a:chExt cx="20362226" cy="1210497"/>
          </a:xfrm>
        </p:grpSpPr>
        <p:grpSp>
          <p:nvGrpSpPr>
            <p:cNvPr id="17" name="Groupe 16"/>
            <p:cNvGrpSpPr/>
            <p:nvPr/>
          </p:nvGrpSpPr>
          <p:grpSpPr>
            <a:xfrm>
              <a:off x="1105687" y="268424"/>
              <a:ext cx="20362226" cy="1210497"/>
              <a:chOff x="360735" y="285617"/>
              <a:chExt cx="20362226" cy="1210497"/>
            </a:xfrm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29" name="Rectangle à coins arrondis 28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0" name="Rectangle à coins arrondis 29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Analyse des fiches navettes</a:t>
                </a: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8510091" y="285617"/>
                <a:ext cx="2212870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Rectangle à coins arrondis 17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rgbClr val="B8B8B8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39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506" y="-110110"/>
            <a:ext cx="19787616" cy="1629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8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Plan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"/>
          </p:nvPr>
        </p:nvSpPr>
        <p:spPr>
          <a:xfrm>
            <a:off x="12799314" y="12059920"/>
            <a:ext cx="388621" cy="429261"/>
          </a:xfrm>
        </p:spPr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 dirty="0"/>
          </a:p>
        </p:txBody>
      </p:sp>
      <p:sp>
        <p:nvSpPr>
          <p:cNvPr id="8" name="Rectangle à coins arrondis 7"/>
          <p:cNvSpPr/>
          <p:nvPr/>
        </p:nvSpPr>
        <p:spPr>
          <a:xfrm>
            <a:off x="7635240" y="219685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Contexte</a:t>
            </a:r>
            <a:r>
              <a:rPr lang="en-US" sz="6600" dirty="0" smtClean="0">
                <a:solidFill>
                  <a:srgbClr val="ABABAB"/>
                </a:solidFill>
              </a:rPr>
              <a:t> de la </a:t>
            </a:r>
            <a:r>
              <a:rPr lang="fr-FR" sz="6600" dirty="0" smtClean="0">
                <a:solidFill>
                  <a:srgbClr val="ABABAB"/>
                </a:solidFill>
              </a:rPr>
              <a:t>thèse</a:t>
            </a:r>
            <a:endParaRPr lang="fr-FR" sz="6600" dirty="0">
              <a:solidFill>
                <a:srgbClr val="ABABAB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635240" y="355809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Etat de l’art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7635240" y="6259135"/>
            <a:ext cx="10716768" cy="106070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Analyse des fiches navettes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635240" y="491933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Route vers le DEVOPS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7635240" y="8981615"/>
            <a:ext cx="10716768" cy="106070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rgbClr val="ABABAB"/>
                </a:solidFill>
              </a:rPr>
              <a:t>Travaux futurs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635240" y="7620375"/>
            <a:ext cx="10716768" cy="106070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rgbClr val="ABABAB"/>
                </a:solidFill>
              </a:rPr>
              <a:t>Outils d’aide à la rétro-ingénierie</a:t>
            </a:r>
          </a:p>
        </p:txBody>
      </p:sp>
      <p:sp>
        <p:nvSpPr>
          <p:cNvPr id="18" name="Espace réservé du numéro de diapositive 6"/>
          <p:cNvSpPr txBox="1">
            <a:spLocks/>
          </p:cNvSpPr>
          <p:nvPr/>
        </p:nvSpPr>
        <p:spPr>
          <a:xfrm>
            <a:off x="12799314" y="12059920"/>
            <a:ext cx="388621" cy="4292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19" name="Rectangle à coins arrondis 18"/>
          <p:cNvSpPr/>
          <p:nvPr/>
        </p:nvSpPr>
        <p:spPr>
          <a:xfrm>
            <a:off x="7635240" y="11529568"/>
            <a:ext cx="10716768" cy="106070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chemeClr val="bg1"/>
                </a:solidFill>
              </a:rPr>
              <a:t>Formations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7635240" y="10255591"/>
            <a:ext cx="10716768" cy="1060704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>
                <a:solidFill>
                  <a:srgbClr val="ABABAB"/>
                </a:solidFill>
              </a:rPr>
              <a:t>Publications</a:t>
            </a:r>
            <a:endParaRPr lang="fr-FR" sz="6000" dirty="0" smtClean="0">
              <a:solidFill>
                <a:srgbClr val="ABABA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7108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Formations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289053"/>
              </p:ext>
            </p:extLst>
          </p:nvPr>
        </p:nvGraphicFramePr>
        <p:xfrm>
          <a:off x="1676400" y="3651250"/>
          <a:ext cx="21031200" cy="7223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10400">
                  <a:extLst>
                    <a:ext uri="{9D8B030D-6E8A-4147-A177-3AD203B41FA5}">
                      <a16:colId xmlns:a16="http://schemas.microsoft.com/office/drawing/2014/main" val="3392438171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3967881279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41054949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Formations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Organisateur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Crédits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5646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Les fondamentaux du management d’équipe Session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US" sz="3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doctorale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6527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Gestion de conflit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SA-CIM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1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Formation Propriété intellectuelle au service des doctorants tronc</a:t>
                      </a:r>
                      <a:r>
                        <a:rPr lang="fr-FR" baseline="0" dirty="0" smtClean="0"/>
                        <a:t> </a:t>
                      </a:r>
                      <a:r>
                        <a:rPr lang="fr-FR" dirty="0" smtClean="0"/>
                        <a:t>commun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US" sz="3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doctorale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077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Intelligence économique et dynamique de l’innovation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US" sz="3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doctorale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705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Communiquer en Anglais - Niveau confirmé - Stage intensif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US" sz="3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doctorale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021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828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Ecole</a:t>
                      </a:r>
                      <a:r>
                        <a:rPr lang="en-US" sz="3600" b="0" i="0" u="none" strike="noStrike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3600" b="0" i="0" u="none" strike="noStrike" kern="1200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doctorale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41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592704"/>
                  </a:ext>
                </a:extLst>
              </a:tr>
            </a:tbl>
          </a:graphicData>
        </a:graphic>
      </p:graphicFrame>
      <p:sp>
        <p:nvSpPr>
          <p:cNvPr id="1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353BC-C131-42F0-90ED-87FFD2F306C9}" type="datetime1">
              <a:rPr lang="fr-FR" smtClean="0"/>
              <a:t>19/06/2020</a:t>
            </a:fld>
            <a:endParaRPr lang="en-US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2020-CST- HOUEKPETODJI Mahugnon Honoré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6" name="Groupe 15"/>
          <p:cNvGrpSpPr/>
          <p:nvPr/>
        </p:nvGrpSpPr>
        <p:grpSpPr>
          <a:xfrm>
            <a:off x="1003082" y="217809"/>
            <a:ext cx="20362226" cy="1210497"/>
            <a:chOff x="1105687" y="268424"/>
            <a:chExt cx="20362226" cy="1210497"/>
          </a:xfrm>
        </p:grpSpPr>
        <p:grpSp>
          <p:nvGrpSpPr>
            <p:cNvPr id="17" name="Groupe 16"/>
            <p:cNvGrpSpPr/>
            <p:nvPr/>
          </p:nvGrpSpPr>
          <p:grpSpPr>
            <a:xfrm>
              <a:off x="1105687" y="268424"/>
              <a:ext cx="20362226" cy="1210497"/>
              <a:chOff x="360735" y="285617"/>
              <a:chExt cx="20362226" cy="1210497"/>
            </a:xfrm>
          </p:grpSpPr>
          <p:sp>
            <p:nvSpPr>
              <p:cNvPr id="28" name="Rectangle à coins arrondis 27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29" name="Rectangle à coins arrondis 28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Etat de l’art</a:t>
                </a:r>
              </a:p>
            </p:txBody>
          </p:sp>
          <p:sp>
            <p:nvSpPr>
              <p:cNvPr id="30" name="Rectangle à coins arrondis 29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Analyse des fiches navettes</a:t>
                </a: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8510091" y="285617"/>
                <a:ext cx="2212870" cy="116750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Formations</a:t>
                </a:r>
                <a:endParaRPr lang="fr-FR" sz="36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Publications</a:t>
                </a:r>
                <a:endParaRPr lang="fr-FR" sz="3200" dirty="0" smtClean="0">
                  <a:solidFill>
                    <a:srgbClr val="ABABAB"/>
                  </a:solidFill>
                </a:endParaRPr>
              </a:p>
            </p:txBody>
          </p:sp>
        </p:grpSp>
        <p:sp>
          <p:nvSpPr>
            <p:cNvPr id="18" name="Rectangle à coins arrondis 17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  <a:solidFill>
              <a:srgbClr val="FFFFFF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rgbClr val="B8B8B8"/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617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SA - CIM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676400" y="3651250"/>
            <a:ext cx="13923264" cy="8702676"/>
          </a:xfrm>
        </p:spPr>
        <p:txBody>
          <a:bodyPr/>
          <a:lstStyle/>
          <a:p>
            <a:r>
              <a:rPr lang="fr-FR" noProof="0" dirty="0" smtClean="0"/>
              <a:t> 30 ans </a:t>
            </a:r>
          </a:p>
          <a:p>
            <a:endParaRPr lang="fr-FR" dirty="0" smtClean="0"/>
          </a:p>
          <a:p>
            <a:r>
              <a:rPr lang="fr-FR" dirty="0" smtClean="0"/>
              <a:t>E</a:t>
            </a:r>
            <a:r>
              <a:rPr lang="fr-FR" noProof="0" dirty="0" err="1" smtClean="0"/>
              <a:t>diteur</a:t>
            </a:r>
            <a:r>
              <a:rPr lang="fr-FR" noProof="0" dirty="0" smtClean="0"/>
              <a:t> de solutions en santé et prévoyance</a:t>
            </a:r>
          </a:p>
          <a:p>
            <a:endParaRPr lang="fr-FR" dirty="0"/>
          </a:p>
          <a:p>
            <a:r>
              <a:rPr lang="en-US" dirty="0" err="1" smtClean="0"/>
              <a:t>Progiciel</a:t>
            </a:r>
            <a:r>
              <a:rPr lang="en-US" dirty="0" smtClean="0"/>
              <a:t> </a:t>
            </a:r>
            <a:r>
              <a:rPr lang="en-US" dirty="0" err="1" smtClean="0"/>
              <a:t>Izy</a:t>
            </a:r>
            <a:r>
              <a:rPr lang="en-US" dirty="0" smtClean="0"/>
              <a:t> </a:t>
            </a:r>
            <a:r>
              <a:rPr lang="en-US" dirty="0"/>
              <a:t>Links</a:t>
            </a:r>
            <a:endParaRPr lang="fr-FR" noProof="0" dirty="0" smtClean="0"/>
          </a:p>
          <a:p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5785" y="3381377"/>
            <a:ext cx="5467830" cy="5492240"/>
          </a:xfrm>
          <a:prstGeom prst="rect">
            <a:avLst/>
          </a:prstGeom>
        </p:spPr>
      </p:pic>
      <p:cxnSp>
        <p:nvCxnSpPr>
          <p:cNvPr id="18" name="Connecteur droit avec flèche 17"/>
          <p:cNvCxnSpPr>
            <a:endCxn id="16" idx="2"/>
          </p:cNvCxnSpPr>
          <p:nvPr/>
        </p:nvCxnSpPr>
        <p:spPr>
          <a:xfrm flipH="1" flipV="1">
            <a:off x="20459700" y="8873617"/>
            <a:ext cx="527839" cy="12348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798" y="10227648"/>
            <a:ext cx="2595481" cy="2850178"/>
          </a:xfrm>
          <a:prstGeom prst="rect">
            <a:avLst/>
          </a:prstGeom>
        </p:spPr>
      </p:pic>
      <p:sp>
        <p:nvSpPr>
          <p:cNvPr id="13" name="Espace réservé de la date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AFF54-5634-4DEA-B886-2474F1805F2F}" type="datetime1">
              <a:rPr lang="fr-FR" smtClean="0"/>
              <a:t>19/06/2020</a:t>
            </a:fld>
            <a:endParaRPr lang="en-US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grpSp>
        <p:nvGrpSpPr>
          <p:cNvPr id="50" name="Groupe 49"/>
          <p:cNvGrpSpPr/>
          <p:nvPr/>
        </p:nvGrpSpPr>
        <p:grpSpPr>
          <a:xfrm>
            <a:off x="1003082" y="217809"/>
            <a:ext cx="20538800" cy="1210497"/>
            <a:chOff x="1105687" y="268424"/>
            <a:chExt cx="20538800" cy="1210497"/>
          </a:xfrm>
        </p:grpSpPr>
        <p:grpSp>
          <p:nvGrpSpPr>
            <p:cNvPr id="51" name="Groupe 50"/>
            <p:cNvGrpSpPr/>
            <p:nvPr/>
          </p:nvGrpSpPr>
          <p:grpSpPr>
            <a:xfrm>
              <a:off x="1105687" y="268424"/>
              <a:ext cx="20538800" cy="1210497"/>
              <a:chOff x="360735" y="285617"/>
              <a:chExt cx="20538800" cy="1210497"/>
            </a:xfrm>
          </p:grpSpPr>
          <p:sp>
            <p:nvSpPr>
              <p:cNvPr id="53" name="Rectangle à coins arrondis 52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chemeClr val="bg1"/>
                    </a:solidFill>
                  </a:rPr>
                  <a:t>thèse</a:t>
                </a:r>
                <a:endParaRPr lang="fr-FR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Rectangle à coins arrondis 53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Etat de l’art</a:t>
                </a:r>
              </a:p>
            </p:txBody>
          </p:sp>
          <p:sp>
            <p:nvSpPr>
              <p:cNvPr id="55" name="Rectangle à coins arrondis 54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56" name="Rectangle à coins arrondis 55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57" name="Rectangle à coins arrondis 56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58" name="Rectangle à coins arrondis 57"/>
              <p:cNvSpPr/>
              <p:nvPr/>
            </p:nvSpPr>
            <p:spPr>
              <a:xfrm>
                <a:off x="18510090" y="285617"/>
                <a:ext cx="2389445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59" name="Rectangle à coins arrondis 58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52" name="Rectangle à coins arrondis 51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>
                      <a:lumMod val="65000"/>
                    </a:schemeClr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603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982665"/>
            <a:ext cx="21031200" cy="2651126"/>
          </a:xfrm>
        </p:spPr>
        <p:txBody>
          <a:bodyPr/>
          <a:lstStyle/>
          <a:p>
            <a:pPr algn="ctr"/>
            <a:r>
              <a:rPr lang="fr-FR" dirty="0" err="1" smtClean="0"/>
              <a:t>Izy</a:t>
            </a:r>
            <a:r>
              <a:rPr lang="fr-FR" dirty="0" smtClean="0"/>
              <a:t> </a:t>
            </a:r>
            <a:r>
              <a:rPr lang="fr-FR" dirty="0" err="1" smtClean="0"/>
              <a:t>Protect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/>
              <a:t>V</a:t>
            </a:r>
            <a:r>
              <a:rPr lang="en-US" dirty="0" smtClean="0"/>
              <a:t>ieux </a:t>
            </a:r>
            <a:r>
              <a:rPr lang="fr-FR" dirty="0" smtClean="0"/>
              <a:t>langage</a:t>
            </a:r>
            <a:r>
              <a:rPr lang="en-US" dirty="0" smtClean="0"/>
              <a:t>: </a:t>
            </a:r>
            <a:r>
              <a:rPr lang="en-US" dirty="0" err="1" smtClean="0"/>
              <a:t>Powerbuilder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err="1" smtClean="0"/>
              <a:t>Logiciel</a:t>
            </a:r>
            <a:r>
              <a:rPr lang="en-US" dirty="0" smtClean="0"/>
              <a:t> </a:t>
            </a:r>
            <a:r>
              <a:rPr lang="fr-FR" dirty="0" smtClean="0"/>
              <a:t>vieillissant</a:t>
            </a:r>
          </a:p>
          <a:p>
            <a:endParaRPr lang="fr-FR" dirty="0" smtClean="0"/>
          </a:p>
          <a:p>
            <a:r>
              <a:rPr lang="fr-FR" dirty="0" smtClean="0"/>
              <a:t> Perte </a:t>
            </a:r>
            <a:r>
              <a:rPr lang="fr-FR" dirty="0"/>
              <a:t>de </a:t>
            </a:r>
            <a:r>
              <a:rPr lang="fr-FR" dirty="0" smtClean="0"/>
              <a:t>savoir</a:t>
            </a:r>
          </a:p>
          <a:p>
            <a:endParaRPr lang="fr-FR" dirty="0" smtClean="0"/>
          </a:p>
          <a:p>
            <a:r>
              <a:rPr lang="fr-FR" dirty="0"/>
              <a:t>C</a:t>
            </a:r>
            <a:r>
              <a:rPr lang="fr-FR" dirty="0" smtClean="0"/>
              <a:t>hangements </a:t>
            </a:r>
            <a:r>
              <a:rPr lang="fr-FR" dirty="0"/>
              <a:t>à haut </a:t>
            </a:r>
            <a:r>
              <a:rPr lang="fr-FR" dirty="0" smtClean="0"/>
              <a:t>risque</a:t>
            </a:r>
          </a:p>
          <a:p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23995063" y="12700000"/>
            <a:ext cx="388937" cy="428625"/>
          </a:xfrm>
        </p:spPr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6447" y="5904606"/>
            <a:ext cx="4651153" cy="5107575"/>
          </a:xfrm>
          <a:prstGeom prst="rect">
            <a:avLst/>
          </a:prstGeom>
        </p:spPr>
      </p:pic>
      <p:pic>
        <p:nvPicPr>
          <p:cNvPr id="22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09368" y="4686493"/>
            <a:ext cx="978167" cy="97816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B7483-6657-4391-8C46-6127DB4ADDCF}" type="datetime1">
              <a:rPr lang="fr-FR" smtClean="0"/>
              <a:t>19/06/2020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grpSp>
        <p:nvGrpSpPr>
          <p:cNvPr id="18" name="Groupe 17"/>
          <p:cNvGrpSpPr/>
          <p:nvPr/>
        </p:nvGrpSpPr>
        <p:grpSpPr>
          <a:xfrm>
            <a:off x="1003082" y="217809"/>
            <a:ext cx="20362226" cy="1210497"/>
            <a:chOff x="1105687" y="268424"/>
            <a:chExt cx="20362226" cy="1210497"/>
          </a:xfrm>
        </p:grpSpPr>
        <p:grpSp>
          <p:nvGrpSpPr>
            <p:cNvPr id="19" name="Groupe 18"/>
            <p:cNvGrpSpPr/>
            <p:nvPr/>
          </p:nvGrpSpPr>
          <p:grpSpPr>
            <a:xfrm>
              <a:off x="1105687" y="268424"/>
              <a:ext cx="20362226" cy="1210497"/>
              <a:chOff x="360735" y="285617"/>
              <a:chExt cx="20362226" cy="1210497"/>
            </a:xfrm>
          </p:grpSpPr>
          <p:sp>
            <p:nvSpPr>
              <p:cNvPr id="21" name="Rectangle à coins arrondis 20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chemeClr val="bg1"/>
                    </a:solidFill>
                  </a:rPr>
                  <a:t>thèse</a:t>
                </a:r>
                <a:endParaRPr lang="fr-FR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Etat de l’art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5" name="Rectangle à coins arrondis 34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18510091" y="285617"/>
                <a:ext cx="2212870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Rectangle à coins arrondis 36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0" name="Rectangle à coins arrondis 19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>
                      <a:lumMod val="65000"/>
                    </a:schemeClr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4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982665"/>
            <a:ext cx="21031200" cy="2651126"/>
          </a:xfrm>
        </p:spPr>
        <p:txBody>
          <a:bodyPr/>
          <a:lstStyle/>
          <a:p>
            <a:pPr algn="ctr"/>
            <a:r>
              <a:rPr lang="fr-FR" dirty="0" smtClean="0"/>
              <a:t>Que faire?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Ré-ingénierie</a:t>
            </a:r>
            <a:r>
              <a:rPr lang="fr-FR" dirty="0" smtClean="0"/>
              <a:t> </a:t>
            </a:r>
          </a:p>
          <a:p>
            <a:endParaRPr lang="fr-FR" dirty="0"/>
          </a:p>
          <a:p>
            <a:r>
              <a:rPr lang="fr-FR" dirty="0" smtClean="0"/>
              <a:t>Migration du métier de            vers C# </a:t>
            </a:r>
            <a:endParaRPr lang="en-US" dirty="0" smtClean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23995063" y="12700000"/>
            <a:ext cx="388937" cy="428625"/>
          </a:xfrm>
        </p:spPr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pic>
        <p:nvPicPr>
          <p:cNvPr id="6" name="Image 5" descr="Question mark 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4430" y="2533650"/>
            <a:ext cx="6210300" cy="6210300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520" y="5173022"/>
            <a:ext cx="1718585" cy="1887231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0E2D8-621B-42EA-A11F-AF19D773B0DF}" type="datetime1">
              <a:rPr lang="fr-FR" smtClean="0"/>
              <a:t>19/06/2020</a:t>
            </a:fld>
            <a:endParaRPr lang="en-US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grpSp>
        <p:nvGrpSpPr>
          <p:cNvPr id="18" name="Groupe 17"/>
          <p:cNvGrpSpPr/>
          <p:nvPr/>
        </p:nvGrpSpPr>
        <p:grpSpPr>
          <a:xfrm>
            <a:off x="1003082" y="217809"/>
            <a:ext cx="20397394" cy="1210497"/>
            <a:chOff x="1105687" y="268424"/>
            <a:chExt cx="20397394" cy="1210497"/>
          </a:xfrm>
        </p:grpSpPr>
        <p:grpSp>
          <p:nvGrpSpPr>
            <p:cNvPr id="19" name="Groupe 18"/>
            <p:cNvGrpSpPr/>
            <p:nvPr/>
          </p:nvGrpSpPr>
          <p:grpSpPr>
            <a:xfrm>
              <a:off x="1105687" y="268424"/>
              <a:ext cx="20397394" cy="1210497"/>
              <a:chOff x="360735" y="285617"/>
              <a:chExt cx="20397394" cy="1210497"/>
            </a:xfrm>
          </p:grpSpPr>
          <p:sp>
            <p:nvSpPr>
              <p:cNvPr id="21" name="Rectangle à coins arrondis 20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chemeClr val="bg1"/>
                    </a:solidFill>
                  </a:rPr>
                  <a:t>thèse</a:t>
                </a:r>
                <a:endParaRPr lang="fr-FR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Etat de l’art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5" name="Rectangle à coins arrondis 34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18510090" y="285617"/>
                <a:ext cx="2248039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Rectangle à coins arrondis 36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0" name="Rectangle à coins arrondis 19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>
                      <a:lumMod val="65000"/>
                    </a:schemeClr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33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982665"/>
            <a:ext cx="21031200" cy="2651126"/>
          </a:xfrm>
        </p:spPr>
        <p:txBody>
          <a:bodyPr/>
          <a:lstStyle/>
          <a:p>
            <a:pPr algn="ctr"/>
            <a:r>
              <a:rPr lang="fr-FR" dirty="0" smtClean="0"/>
              <a:t>Objectif de la thèse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6600" dirty="0" smtClean="0"/>
          </a:p>
          <a:p>
            <a:pPr marL="0" indent="0">
              <a:buNone/>
            </a:pPr>
            <a:r>
              <a:rPr lang="fr-FR" sz="7200" dirty="0" smtClean="0"/>
              <a:t>Proposer  des mécanismes d’aide pour une réingénierie des systèmes d’information</a:t>
            </a:r>
            <a:endParaRPr lang="en-US" sz="72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23995063" y="12700000"/>
            <a:ext cx="388937" cy="428625"/>
          </a:xfrm>
        </p:spPr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FB0A-7165-4FD4-BF95-B36237ED52EE}" type="datetime1">
              <a:rPr lang="fr-FR" smtClean="0"/>
              <a:t>19/06/2020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grpSp>
        <p:nvGrpSpPr>
          <p:cNvPr id="16" name="Groupe 15"/>
          <p:cNvGrpSpPr/>
          <p:nvPr/>
        </p:nvGrpSpPr>
        <p:grpSpPr>
          <a:xfrm>
            <a:off x="1003082" y="217809"/>
            <a:ext cx="20344640" cy="1210497"/>
            <a:chOff x="1105687" y="268424"/>
            <a:chExt cx="20344640" cy="1210497"/>
          </a:xfrm>
        </p:grpSpPr>
        <p:grpSp>
          <p:nvGrpSpPr>
            <p:cNvPr id="17" name="Groupe 16"/>
            <p:cNvGrpSpPr/>
            <p:nvPr/>
          </p:nvGrpSpPr>
          <p:grpSpPr>
            <a:xfrm>
              <a:off x="1105687" y="268424"/>
              <a:ext cx="20344640" cy="1210497"/>
              <a:chOff x="360735" y="285617"/>
              <a:chExt cx="20344640" cy="1210497"/>
            </a:xfrm>
          </p:grpSpPr>
          <p:sp>
            <p:nvSpPr>
              <p:cNvPr id="19" name="Rectangle à coins arrondis 18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chemeClr val="bg1"/>
                    </a:solidFill>
                  </a:rPr>
                  <a:t>thèse</a:t>
                </a:r>
                <a:endParaRPr lang="fr-FR" sz="3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ectangle à coins arrondis 19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ABABAB"/>
                    </a:solidFill>
                  </a:rPr>
                  <a:t>Etat de l’art</a:t>
                </a:r>
              </a:p>
            </p:txBody>
          </p:sp>
          <p:sp>
            <p:nvSpPr>
              <p:cNvPr id="21" name="Rectangle à coins arrondis 20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8510090" y="285617"/>
                <a:ext cx="2195285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8" name="Rectangle à coins arrondis 17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>
                      <a:lumMod val="65000"/>
                    </a:schemeClr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88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2905506" y="-110110"/>
            <a:ext cx="19787616" cy="16291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88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nela Text Regular"/>
                <a:ea typeface="Canela Text Regular"/>
                <a:cs typeface="Canela Text Regular"/>
                <a:sym typeface="Canela Text Regular"/>
              </a:rPr>
              <a:t>Plan</a:t>
            </a:r>
            <a:endParaRPr kumimoji="0" 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nela Text Regular"/>
              <a:ea typeface="Canela Text Regular"/>
              <a:cs typeface="Canela Text Regular"/>
              <a:sym typeface="Canela Text Regular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"/>
          </p:nvPr>
        </p:nvSpPr>
        <p:spPr>
          <a:xfrm>
            <a:off x="12799314" y="12059920"/>
            <a:ext cx="388621" cy="429261"/>
          </a:xfrm>
        </p:spPr>
        <p:txBody>
          <a:bodyPr/>
          <a:lstStyle/>
          <a:p>
            <a:fld id="{86CB4B4D-7CA3-9044-876B-883B54F8677D}" type="slidenum">
              <a:rPr lang="en-US" sz="2000" smtClean="0"/>
              <a:t>8</a:t>
            </a:fld>
            <a:endParaRPr lang="en-US" sz="2000"/>
          </a:p>
        </p:txBody>
      </p:sp>
      <p:sp>
        <p:nvSpPr>
          <p:cNvPr id="8" name="Rectangle à coins arrondis 7"/>
          <p:cNvSpPr/>
          <p:nvPr/>
        </p:nvSpPr>
        <p:spPr>
          <a:xfrm>
            <a:off x="7635240" y="2196853"/>
            <a:ext cx="10716768" cy="1060704"/>
          </a:xfrm>
          <a:prstGeom prst="roundRect">
            <a:avLst/>
          </a:prstGeom>
          <a:ln>
            <a:solidFill>
              <a:schemeClr val="bg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rgbClr val="ABABAB"/>
                </a:solidFill>
              </a:rPr>
              <a:t>Contexte</a:t>
            </a:r>
            <a:r>
              <a:rPr lang="en-US" sz="6600" dirty="0" smtClean="0">
                <a:solidFill>
                  <a:srgbClr val="ABABAB"/>
                </a:solidFill>
              </a:rPr>
              <a:t> de la </a:t>
            </a:r>
            <a:r>
              <a:rPr lang="fr-FR" sz="6600" dirty="0" smtClean="0">
                <a:solidFill>
                  <a:srgbClr val="ABABAB"/>
                </a:solidFill>
              </a:rPr>
              <a:t>thèse</a:t>
            </a:r>
            <a:endParaRPr lang="fr-FR" sz="6600" dirty="0">
              <a:solidFill>
                <a:srgbClr val="ABABAB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7635240" y="3558093"/>
            <a:ext cx="10716768" cy="1060704"/>
          </a:xfrm>
          <a:prstGeom prst="roundRect">
            <a:avLst/>
          </a:prstGeom>
          <a:solidFill>
            <a:srgbClr val="181717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>
                <a:solidFill>
                  <a:schemeClr val="bg1"/>
                </a:solidFill>
              </a:rPr>
              <a:t>Etat de l’art</a:t>
            </a:r>
          </a:p>
        </p:txBody>
      </p:sp>
      <p:sp>
        <p:nvSpPr>
          <p:cNvPr id="10" name="Rectangle à coins arrondis 9"/>
          <p:cNvSpPr/>
          <p:nvPr/>
        </p:nvSpPr>
        <p:spPr>
          <a:xfrm>
            <a:off x="7635240" y="6274932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/>
              <a:t>Analyse des fiches navettes</a:t>
            </a:r>
          </a:p>
        </p:txBody>
      </p:sp>
      <p:sp>
        <p:nvSpPr>
          <p:cNvPr id="11" name="Rectangle à coins arrondis 10"/>
          <p:cNvSpPr/>
          <p:nvPr/>
        </p:nvSpPr>
        <p:spPr>
          <a:xfrm>
            <a:off x="7635240" y="489789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600" dirty="0" smtClean="0"/>
              <a:t>Route vers le DEVOPS</a:t>
            </a:r>
          </a:p>
        </p:txBody>
      </p:sp>
      <p:sp>
        <p:nvSpPr>
          <p:cNvPr id="13" name="Rectangle à coins arrondis 12"/>
          <p:cNvSpPr/>
          <p:nvPr/>
        </p:nvSpPr>
        <p:spPr>
          <a:xfrm>
            <a:off x="7635240" y="898161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Travaux futurs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7635240" y="11529568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Formations</a:t>
            </a:r>
          </a:p>
        </p:txBody>
      </p:sp>
      <p:sp>
        <p:nvSpPr>
          <p:cNvPr id="12" name="Rectangle à coins arrondis 11"/>
          <p:cNvSpPr/>
          <p:nvPr/>
        </p:nvSpPr>
        <p:spPr>
          <a:xfrm>
            <a:off x="7635240" y="7620375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Outils d’aide à la rétro-ingénierie</a:t>
            </a:r>
          </a:p>
        </p:txBody>
      </p:sp>
      <p:sp>
        <p:nvSpPr>
          <p:cNvPr id="14" name="Rectangle à coins arrondis 13"/>
          <p:cNvSpPr/>
          <p:nvPr/>
        </p:nvSpPr>
        <p:spPr>
          <a:xfrm>
            <a:off x="7635240" y="10255591"/>
            <a:ext cx="10716768" cy="1060704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6000" dirty="0" smtClean="0"/>
              <a:t>Publications</a:t>
            </a:r>
            <a:endParaRPr lang="fr-FR" sz="6000" dirty="0" smtClean="0"/>
          </a:p>
        </p:txBody>
      </p:sp>
    </p:spTree>
    <p:extLst>
      <p:ext uri="{BB962C8B-B14F-4D97-AF65-F5344CB8AC3E}">
        <p14:creationId xmlns:p14="http://schemas.microsoft.com/office/powerpoint/2010/main" val="22943332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1676400" y="982665"/>
            <a:ext cx="21031200" cy="2651126"/>
          </a:xfrm>
        </p:spPr>
        <p:txBody>
          <a:bodyPr/>
          <a:lstStyle/>
          <a:p>
            <a:pPr algn="ctr"/>
            <a:r>
              <a:rPr lang="fr-FR" dirty="0" err="1" smtClean="0"/>
              <a:t>Izy</a:t>
            </a:r>
            <a:r>
              <a:rPr lang="fr-FR" dirty="0" smtClean="0"/>
              <a:t> </a:t>
            </a:r>
            <a:r>
              <a:rPr lang="fr-FR" dirty="0" err="1" smtClean="0"/>
              <a:t>Protect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noProof="0" dirty="0" smtClean="0"/>
              <a:t>Plus de 17 ans</a:t>
            </a:r>
          </a:p>
          <a:p>
            <a:pPr marL="0" indent="0">
              <a:buNone/>
            </a:pPr>
            <a:endParaRPr lang="fr-FR" noProof="0" dirty="0" smtClean="0"/>
          </a:p>
          <a:p>
            <a:r>
              <a:rPr lang="fr-FR" noProof="0" dirty="0" smtClean="0"/>
              <a:t>Ecrit en </a:t>
            </a:r>
            <a:r>
              <a:rPr lang="fr-FR" noProof="0" dirty="0" err="1" smtClean="0"/>
              <a:t>PowerBuilder</a:t>
            </a:r>
            <a:r>
              <a:rPr lang="fr-FR" noProof="0" dirty="0" smtClean="0"/>
              <a:t>  </a:t>
            </a:r>
          </a:p>
          <a:p>
            <a:endParaRPr lang="fr-FR" noProof="0" dirty="0" smtClean="0"/>
          </a:p>
          <a:p>
            <a:r>
              <a:rPr lang="fr-FR" noProof="0" dirty="0" smtClean="0"/>
              <a:t>117 packages </a:t>
            </a:r>
            <a:r>
              <a:rPr lang="fr-FR" noProof="0" dirty="0" err="1" smtClean="0"/>
              <a:t>Powerbuilder</a:t>
            </a:r>
            <a:r>
              <a:rPr lang="fr-FR" noProof="0" dirty="0" smtClean="0"/>
              <a:t> </a:t>
            </a:r>
          </a:p>
          <a:p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294967295"/>
          </p:nvPr>
        </p:nvSpPr>
        <p:spPr>
          <a:xfrm>
            <a:off x="23995063" y="12700000"/>
            <a:ext cx="388937" cy="428625"/>
          </a:xfrm>
        </p:spPr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6866" y="3271840"/>
            <a:ext cx="4004518" cy="4397485"/>
          </a:xfrm>
          <a:prstGeom prst="rect">
            <a:avLst/>
          </a:prstGeom>
        </p:spPr>
      </p:pic>
      <p:pic>
        <p:nvPicPr>
          <p:cNvPr id="14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7750" y="5813482"/>
            <a:ext cx="736663" cy="7366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logo.png" descr="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61961" y="7669325"/>
            <a:ext cx="736663" cy="73666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25BD0-5963-4B78-A9E4-A3DAE5D68E10}" type="datetime1">
              <a:rPr lang="fr-FR" smtClean="0"/>
              <a:t>19/06/2020</a:t>
            </a:fld>
            <a:endParaRPr lang="en-US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2020-CST- HOUEKPETODJI Mahugnon Honoré</a:t>
            </a:r>
            <a:endParaRPr lang="en-US"/>
          </a:p>
        </p:txBody>
      </p:sp>
      <p:grpSp>
        <p:nvGrpSpPr>
          <p:cNvPr id="27" name="Groupe 26"/>
          <p:cNvGrpSpPr/>
          <p:nvPr/>
        </p:nvGrpSpPr>
        <p:grpSpPr>
          <a:xfrm>
            <a:off x="1003082" y="217809"/>
            <a:ext cx="20327056" cy="1210497"/>
            <a:chOff x="1105687" y="268424"/>
            <a:chExt cx="20327056" cy="1210497"/>
          </a:xfrm>
        </p:grpSpPr>
        <p:grpSp>
          <p:nvGrpSpPr>
            <p:cNvPr id="28" name="Groupe 27"/>
            <p:cNvGrpSpPr/>
            <p:nvPr/>
          </p:nvGrpSpPr>
          <p:grpSpPr>
            <a:xfrm>
              <a:off x="1105687" y="268424"/>
              <a:ext cx="20327056" cy="1210497"/>
              <a:chOff x="360735" y="285617"/>
              <a:chExt cx="20327056" cy="1210497"/>
            </a:xfrm>
          </p:grpSpPr>
          <p:sp>
            <p:nvSpPr>
              <p:cNvPr id="30" name="Rectangle à coins arrondis 29"/>
              <p:cNvSpPr/>
              <p:nvPr/>
            </p:nvSpPr>
            <p:spPr>
              <a:xfrm>
                <a:off x="360735" y="291928"/>
                <a:ext cx="2474862" cy="1167500"/>
              </a:xfrm>
              <a:prstGeom prst="roundRect">
                <a:avLst/>
              </a:prstGeom>
              <a:solidFill>
                <a:srgbClr val="FFFFFF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rgbClr val="B8B8B8"/>
                    </a:solidFill>
                  </a:rPr>
                  <a:t>Contexte</a:t>
                </a:r>
                <a:r>
                  <a:rPr lang="en-US" sz="3200" dirty="0" smtClean="0">
                    <a:solidFill>
                      <a:srgbClr val="B8B8B8"/>
                    </a:solidFill>
                  </a:rPr>
                  <a:t> de la </a:t>
                </a:r>
                <a:r>
                  <a:rPr lang="fr-FR" sz="3200" dirty="0" smtClean="0">
                    <a:solidFill>
                      <a:srgbClr val="B8B8B8"/>
                    </a:solidFill>
                  </a:rPr>
                  <a:t>thèse</a:t>
                </a:r>
                <a:endParaRPr lang="fr-FR" sz="3200" dirty="0">
                  <a:solidFill>
                    <a:srgbClr val="B8B8B8"/>
                  </a:solidFill>
                </a:endParaRPr>
              </a:p>
            </p:txBody>
          </p:sp>
          <p:sp>
            <p:nvSpPr>
              <p:cNvPr id="31" name="Rectangle à coins arrondis 30"/>
              <p:cNvSpPr/>
              <p:nvPr/>
            </p:nvSpPr>
            <p:spPr>
              <a:xfrm>
                <a:off x="3104315" y="307839"/>
                <a:ext cx="1713037" cy="1168061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/>
                    </a:solidFill>
                  </a:rPr>
                  <a:t>Etat de l’art</a:t>
                </a:r>
              </a:p>
            </p:txBody>
          </p:sp>
          <p:sp>
            <p:nvSpPr>
              <p:cNvPr id="32" name="Rectangle à coins arrondis 31"/>
              <p:cNvSpPr/>
              <p:nvPr/>
            </p:nvSpPr>
            <p:spPr>
              <a:xfrm>
                <a:off x="7389347" y="328614"/>
                <a:ext cx="2789357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Analyse des fiches navettes</a:t>
                </a:r>
              </a:p>
            </p:txBody>
          </p:sp>
          <p:sp>
            <p:nvSpPr>
              <p:cNvPr id="33" name="Rectangle à coins arrondis 32"/>
              <p:cNvSpPr/>
              <p:nvPr/>
            </p:nvSpPr>
            <p:spPr>
              <a:xfrm>
                <a:off x="10342655" y="290380"/>
                <a:ext cx="3049823" cy="1184959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Outils d’aide à la rétro-ingénierie</a:t>
                </a:r>
              </a:p>
            </p:txBody>
          </p:sp>
          <p:sp>
            <p:nvSpPr>
              <p:cNvPr id="34" name="Rectangle à coins arrondis 33"/>
              <p:cNvSpPr/>
              <p:nvPr/>
            </p:nvSpPr>
            <p:spPr>
              <a:xfrm>
                <a:off x="13559309" y="290380"/>
                <a:ext cx="2217621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Travaux futurs</a:t>
                </a:r>
              </a:p>
            </p:txBody>
          </p:sp>
          <p:sp>
            <p:nvSpPr>
              <p:cNvPr id="35" name="Rectangle à coins arrondis 34"/>
              <p:cNvSpPr/>
              <p:nvPr/>
            </p:nvSpPr>
            <p:spPr>
              <a:xfrm>
                <a:off x="18510091" y="285617"/>
                <a:ext cx="2177700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Formations</a:t>
                </a:r>
                <a:endParaRPr lang="fr-FR" sz="36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6" name="Rectangle à coins arrondis 35"/>
              <p:cNvSpPr/>
              <p:nvPr/>
            </p:nvSpPr>
            <p:spPr>
              <a:xfrm>
                <a:off x="15964473" y="285617"/>
                <a:ext cx="2384452" cy="1167500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fr-FR" sz="3200" dirty="0" smtClean="0">
                    <a:solidFill>
                      <a:schemeClr val="bg1">
                        <a:lumMod val="65000"/>
                      </a:schemeClr>
                    </a:solidFill>
                  </a:rPr>
                  <a:t>Publications</a:t>
                </a:r>
                <a:endParaRPr lang="fr-FR" sz="32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29" name="Rectangle à coins arrondis 28"/>
            <p:cNvSpPr/>
            <p:nvPr/>
          </p:nvSpPr>
          <p:spPr>
            <a:xfrm>
              <a:off x="5881040" y="290646"/>
              <a:ext cx="2084621" cy="116750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3200" dirty="0" smtClean="0">
                  <a:solidFill>
                    <a:schemeClr val="bg1">
                      <a:lumMod val="65000"/>
                    </a:schemeClr>
                  </a:solidFill>
                </a:rPr>
                <a:t>Route vers le 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8542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3574</TotalTime>
  <Words>1689</Words>
  <Application>Microsoft Office PowerPoint</Application>
  <PresentationFormat>Personnalisé</PresentationFormat>
  <Paragraphs>595</Paragraphs>
  <Slides>37</Slides>
  <Notes>9</Notes>
  <HiddenSlides>0</HiddenSlides>
  <MMClips>2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37</vt:i4>
      </vt:variant>
    </vt:vector>
  </HeadingPairs>
  <TitlesOfParts>
    <vt:vector size="49" baseType="lpstr">
      <vt:lpstr>Arial</vt:lpstr>
      <vt:lpstr>Arial Narrow</vt:lpstr>
      <vt:lpstr>Calibri</vt:lpstr>
      <vt:lpstr>Calibri Light</vt:lpstr>
      <vt:lpstr>Canela Bold</vt:lpstr>
      <vt:lpstr>Canela Text Regular</vt:lpstr>
      <vt:lpstr>Graphik</vt:lpstr>
      <vt:lpstr>Helvetica</vt:lpstr>
      <vt:lpstr>Helvetica Neue</vt:lpstr>
      <vt:lpstr>Helvetica Neue Medium</vt:lpstr>
      <vt:lpstr>Helvetica Neue Thin</vt:lpstr>
      <vt:lpstr>Thème Office</vt:lpstr>
      <vt:lpstr>CST: Analyse multi-facettes et opérationnelle pour la transformation des systèmes d’information  </vt:lpstr>
      <vt:lpstr>Présentation PowerPoint</vt:lpstr>
      <vt:lpstr>Présentation PowerPoint</vt:lpstr>
      <vt:lpstr>SA - CIM</vt:lpstr>
      <vt:lpstr>Izy Protect</vt:lpstr>
      <vt:lpstr>Que faire?</vt:lpstr>
      <vt:lpstr>Objectif de la thèse</vt:lpstr>
      <vt:lpstr>Présentation PowerPoint</vt:lpstr>
      <vt:lpstr>Izy Protect</vt:lpstr>
      <vt:lpstr>Izy Protect</vt:lpstr>
      <vt:lpstr>Powerbuilder </vt:lpstr>
      <vt:lpstr>Fiche navette(Ticket)</vt:lpstr>
      <vt:lpstr>Fiche navette(Ticket)</vt:lpstr>
      <vt:lpstr>Fiche navette(Ticket)</vt:lpstr>
      <vt:lpstr>Tests</vt:lpstr>
      <vt:lpstr>Présentation PowerPoint</vt:lpstr>
      <vt:lpstr>Objectif</vt:lpstr>
      <vt:lpstr>Eviter la perte de code</vt:lpstr>
      <vt:lpstr>Analyse avancée  de l’Etat de  </vt:lpstr>
      <vt:lpstr>Analyse avancée  de l’Etat de  </vt:lpstr>
      <vt:lpstr>Améliorer          sans  régression</vt:lpstr>
      <vt:lpstr>Présentation PowerPoint</vt:lpstr>
      <vt:lpstr>Objectif</vt:lpstr>
      <vt:lpstr>Tickets analysées </vt:lpstr>
      <vt:lpstr>Tableau de bord</vt:lpstr>
      <vt:lpstr>Tableau de bord</vt:lpstr>
      <vt:lpstr>Présentation PowerPoint</vt:lpstr>
      <vt:lpstr>Objectif</vt:lpstr>
      <vt:lpstr>Architecture</vt:lpstr>
      <vt:lpstr>Navigateur de graphe d’appelle</vt:lpstr>
      <vt:lpstr>Navigateurs  de duplication &amp; Source code</vt:lpstr>
      <vt:lpstr>Présentation PowerPoint</vt:lpstr>
      <vt:lpstr>Tavaux futurs</vt:lpstr>
      <vt:lpstr>Présentation PowerPoint</vt:lpstr>
      <vt:lpstr>Publications</vt:lpstr>
      <vt:lpstr>Présentation PowerPoint</vt:lpstr>
      <vt:lpstr>Formations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CST: Analyse multi-facettes et opérationnelle pour la transformation des systèmes d’information  </dc:title>
  <cp:lastModifiedBy>Mahugnon Honoré Houekpetodji</cp:lastModifiedBy>
  <cp:revision>132</cp:revision>
  <dcterms:modified xsi:type="dcterms:W3CDTF">2020-06-19T10:00:18Z</dcterms:modified>
</cp:coreProperties>
</file>